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28" r:id="rId2"/>
    <p:sldId id="263" r:id="rId3"/>
    <p:sldId id="316" r:id="rId4"/>
    <p:sldId id="272" r:id="rId5"/>
    <p:sldId id="294" r:id="rId6"/>
    <p:sldId id="329" r:id="rId7"/>
    <p:sldId id="334" r:id="rId8"/>
    <p:sldId id="368" r:id="rId9"/>
    <p:sldId id="367" r:id="rId10"/>
    <p:sldId id="369" r:id="rId11"/>
    <p:sldId id="288" r:id="rId12"/>
    <p:sldId id="344" r:id="rId13"/>
    <p:sldId id="345" r:id="rId14"/>
    <p:sldId id="343" r:id="rId15"/>
    <p:sldId id="346" r:id="rId16"/>
    <p:sldId id="349" r:id="rId17"/>
    <p:sldId id="347" r:id="rId18"/>
    <p:sldId id="359" r:id="rId19"/>
    <p:sldId id="361" r:id="rId20"/>
    <p:sldId id="330" r:id="rId21"/>
    <p:sldId id="336" r:id="rId22"/>
    <p:sldId id="296" r:id="rId23"/>
    <p:sldId id="335" r:id="rId24"/>
    <p:sldId id="366" r:id="rId25"/>
    <p:sldId id="352" r:id="rId26"/>
    <p:sldId id="337" r:id="rId27"/>
    <p:sldId id="348" r:id="rId28"/>
    <p:sldId id="350" r:id="rId29"/>
    <p:sldId id="362" r:id="rId30"/>
    <p:sldId id="341" r:id="rId31"/>
    <p:sldId id="338" r:id="rId32"/>
    <p:sldId id="342" r:id="rId33"/>
    <p:sldId id="340" r:id="rId34"/>
    <p:sldId id="351" r:id="rId35"/>
    <p:sldId id="353" r:id="rId36"/>
    <p:sldId id="354" r:id="rId37"/>
    <p:sldId id="355" r:id="rId38"/>
    <p:sldId id="357" r:id="rId39"/>
    <p:sldId id="358" r:id="rId40"/>
    <p:sldId id="360" r:id="rId41"/>
    <p:sldId id="363" r:id="rId42"/>
    <p:sldId id="364" r:id="rId43"/>
    <p:sldId id="365" r:id="rId44"/>
    <p:sldId id="370" r:id="rId45"/>
    <p:sldId id="327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 升升" initials="林" lastIdx="1" clrIdx="0">
    <p:extLst>
      <p:ext uri="{19B8F6BF-5375-455C-9EA6-DF929625EA0E}">
        <p15:presenceInfo xmlns:p15="http://schemas.microsoft.com/office/powerpoint/2012/main" userId="cd453329fc8d74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D1A"/>
    <a:srgbClr val="F3F3F3"/>
    <a:srgbClr val="57B4D0"/>
    <a:srgbClr val="FFFFFF"/>
    <a:srgbClr val="E5E5E5"/>
    <a:srgbClr val="FBFBFB"/>
    <a:srgbClr val="767676"/>
    <a:srgbClr val="878787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9" autoAdjust="0"/>
    <p:restoredTop sz="93005" autoAdjust="0"/>
  </p:normalViewPr>
  <p:slideViewPr>
    <p:cSldViewPr snapToGrid="0">
      <p:cViewPr varScale="1">
        <p:scale>
          <a:sx n="89" d="100"/>
          <a:sy n="89" d="100"/>
        </p:scale>
        <p:origin x="6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30214-BCF4-40B1-AC81-91D8086898FF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5D738-6DBF-4EC5-9648-44AB227730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78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6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23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22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88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14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345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365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6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9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7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740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814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97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87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155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11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33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036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060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252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862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29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4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895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86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11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281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33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34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661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09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59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9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44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69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46A7-8F8C-4CD6-B7C8-B85B2F26280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14" y="0"/>
            <a:ext cx="12203414" cy="6858000"/>
          </a:xfrm>
          <a:prstGeom prst="rect">
            <a:avLst/>
          </a:prstGeom>
        </p:spPr>
      </p:pic>
      <p:sp>
        <p:nvSpPr>
          <p:cNvPr id="21" name="等腰三角形 20"/>
          <p:cNvSpPr/>
          <p:nvPr/>
        </p:nvSpPr>
        <p:spPr>
          <a:xfrm>
            <a:off x="2463990" y="759758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355131" y="1946262"/>
            <a:ext cx="1473868" cy="147386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433364" y="2452364"/>
            <a:ext cx="18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数据结构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626448" y="3411567"/>
            <a:ext cx="8915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科学文献管理系统</a:t>
            </a:r>
          </a:p>
        </p:txBody>
      </p:sp>
      <p:sp>
        <p:nvSpPr>
          <p:cNvPr id="33" name="矩形 32"/>
          <p:cNvSpPr/>
          <p:nvPr/>
        </p:nvSpPr>
        <p:spPr>
          <a:xfrm>
            <a:off x="2290010" y="4540148"/>
            <a:ext cx="3693695" cy="4571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rot="10800000">
            <a:off x="5983704" y="4540148"/>
            <a:ext cx="369369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08702" y="4994367"/>
            <a:ext cx="576102" cy="496066"/>
            <a:chOff x="2751138" y="4071938"/>
            <a:chExt cx="1558925" cy="1158875"/>
          </a:xfrm>
        </p:grpSpPr>
        <p:sp>
          <p:nvSpPr>
            <p:cNvPr id="36" name="Freeform 15"/>
            <p:cNvSpPr/>
            <p:nvPr/>
          </p:nvSpPr>
          <p:spPr bwMode="auto">
            <a:xfrm>
              <a:off x="3770313" y="4562475"/>
              <a:ext cx="539750" cy="477838"/>
            </a:xfrm>
            <a:custGeom>
              <a:avLst/>
              <a:gdLst>
                <a:gd name="T0" fmla="*/ 255 w 340"/>
                <a:gd name="T1" fmla="*/ 0 h 301"/>
                <a:gd name="T2" fmla="*/ 136 w 340"/>
                <a:gd name="T3" fmla="*/ 99 h 301"/>
                <a:gd name="T4" fmla="*/ 28 w 340"/>
                <a:gd name="T5" fmla="*/ 8 h 301"/>
                <a:gd name="T6" fmla="*/ 28 w 340"/>
                <a:gd name="T7" fmla="*/ 8 h 301"/>
                <a:gd name="T8" fmla="*/ 14 w 340"/>
                <a:gd name="T9" fmla="*/ 31 h 301"/>
                <a:gd name="T10" fmla="*/ 0 w 340"/>
                <a:gd name="T11" fmla="*/ 50 h 301"/>
                <a:gd name="T12" fmla="*/ 0 w 340"/>
                <a:gd name="T13" fmla="*/ 50 h 301"/>
                <a:gd name="T14" fmla="*/ 24 w 340"/>
                <a:gd name="T15" fmla="*/ 70 h 301"/>
                <a:gd name="T16" fmla="*/ 47 w 340"/>
                <a:gd name="T17" fmla="*/ 95 h 301"/>
                <a:gd name="T18" fmla="*/ 68 w 340"/>
                <a:gd name="T19" fmla="*/ 122 h 301"/>
                <a:gd name="T20" fmla="*/ 84 w 340"/>
                <a:gd name="T21" fmla="*/ 149 h 301"/>
                <a:gd name="T22" fmla="*/ 99 w 340"/>
                <a:gd name="T23" fmla="*/ 180 h 301"/>
                <a:gd name="T24" fmla="*/ 109 w 340"/>
                <a:gd name="T25" fmla="*/ 213 h 301"/>
                <a:gd name="T26" fmla="*/ 115 w 340"/>
                <a:gd name="T27" fmla="*/ 248 h 301"/>
                <a:gd name="T28" fmla="*/ 117 w 340"/>
                <a:gd name="T29" fmla="*/ 283 h 301"/>
                <a:gd name="T30" fmla="*/ 117 w 340"/>
                <a:gd name="T31" fmla="*/ 283 h 301"/>
                <a:gd name="T32" fmla="*/ 115 w 340"/>
                <a:gd name="T33" fmla="*/ 301 h 301"/>
                <a:gd name="T34" fmla="*/ 115 w 340"/>
                <a:gd name="T35" fmla="*/ 301 h 301"/>
                <a:gd name="T36" fmla="*/ 136 w 340"/>
                <a:gd name="T37" fmla="*/ 301 h 301"/>
                <a:gd name="T38" fmla="*/ 136 w 340"/>
                <a:gd name="T39" fmla="*/ 301 h 301"/>
                <a:gd name="T40" fmla="*/ 167 w 340"/>
                <a:gd name="T41" fmla="*/ 299 h 301"/>
                <a:gd name="T42" fmla="*/ 200 w 340"/>
                <a:gd name="T43" fmla="*/ 293 h 301"/>
                <a:gd name="T44" fmla="*/ 233 w 340"/>
                <a:gd name="T45" fmla="*/ 285 h 301"/>
                <a:gd name="T46" fmla="*/ 266 w 340"/>
                <a:gd name="T47" fmla="*/ 270 h 301"/>
                <a:gd name="T48" fmla="*/ 282 w 340"/>
                <a:gd name="T49" fmla="*/ 262 h 301"/>
                <a:gd name="T50" fmla="*/ 295 w 340"/>
                <a:gd name="T51" fmla="*/ 252 h 301"/>
                <a:gd name="T52" fmla="*/ 307 w 340"/>
                <a:gd name="T53" fmla="*/ 242 h 301"/>
                <a:gd name="T54" fmla="*/ 319 w 340"/>
                <a:gd name="T55" fmla="*/ 229 h 301"/>
                <a:gd name="T56" fmla="*/ 328 w 340"/>
                <a:gd name="T57" fmla="*/ 217 h 301"/>
                <a:gd name="T58" fmla="*/ 334 w 340"/>
                <a:gd name="T59" fmla="*/ 204 h 301"/>
                <a:gd name="T60" fmla="*/ 338 w 340"/>
                <a:gd name="T61" fmla="*/ 190 h 301"/>
                <a:gd name="T62" fmla="*/ 340 w 340"/>
                <a:gd name="T63" fmla="*/ 176 h 301"/>
                <a:gd name="T64" fmla="*/ 340 w 340"/>
                <a:gd name="T65" fmla="*/ 176 h 301"/>
                <a:gd name="T66" fmla="*/ 338 w 340"/>
                <a:gd name="T67" fmla="*/ 149 h 301"/>
                <a:gd name="T68" fmla="*/ 334 w 340"/>
                <a:gd name="T69" fmla="*/ 122 h 301"/>
                <a:gd name="T70" fmla="*/ 328 w 340"/>
                <a:gd name="T71" fmla="*/ 97 h 301"/>
                <a:gd name="T72" fmla="*/ 317 w 340"/>
                <a:gd name="T73" fmla="*/ 74 h 301"/>
                <a:gd name="T74" fmla="*/ 305 w 340"/>
                <a:gd name="T75" fmla="*/ 54 h 301"/>
                <a:gd name="T76" fmla="*/ 290 w 340"/>
                <a:gd name="T77" fmla="*/ 33 h 301"/>
                <a:gd name="T78" fmla="*/ 274 w 340"/>
                <a:gd name="T79" fmla="*/ 15 h 301"/>
                <a:gd name="T80" fmla="*/ 255 w 340"/>
                <a:gd name="T81" fmla="*/ 0 h 301"/>
                <a:gd name="T82" fmla="*/ 255 w 340"/>
                <a:gd name="T83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0" h="301">
                  <a:moveTo>
                    <a:pt x="255" y="0"/>
                  </a:moveTo>
                  <a:lnTo>
                    <a:pt x="136" y="9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31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4" y="70"/>
                  </a:lnTo>
                  <a:lnTo>
                    <a:pt x="47" y="95"/>
                  </a:lnTo>
                  <a:lnTo>
                    <a:pt x="68" y="122"/>
                  </a:lnTo>
                  <a:lnTo>
                    <a:pt x="84" y="149"/>
                  </a:lnTo>
                  <a:lnTo>
                    <a:pt x="99" y="180"/>
                  </a:lnTo>
                  <a:lnTo>
                    <a:pt x="109" y="213"/>
                  </a:lnTo>
                  <a:lnTo>
                    <a:pt x="115" y="248"/>
                  </a:lnTo>
                  <a:lnTo>
                    <a:pt x="117" y="283"/>
                  </a:lnTo>
                  <a:lnTo>
                    <a:pt x="117" y="283"/>
                  </a:lnTo>
                  <a:lnTo>
                    <a:pt x="115" y="301"/>
                  </a:lnTo>
                  <a:lnTo>
                    <a:pt x="115" y="301"/>
                  </a:lnTo>
                  <a:lnTo>
                    <a:pt x="136" y="301"/>
                  </a:lnTo>
                  <a:lnTo>
                    <a:pt x="136" y="301"/>
                  </a:lnTo>
                  <a:lnTo>
                    <a:pt x="167" y="299"/>
                  </a:lnTo>
                  <a:lnTo>
                    <a:pt x="200" y="293"/>
                  </a:lnTo>
                  <a:lnTo>
                    <a:pt x="233" y="285"/>
                  </a:lnTo>
                  <a:lnTo>
                    <a:pt x="266" y="270"/>
                  </a:lnTo>
                  <a:lnTo>
                    <a:pt x="282" y="262"/>
                  </a:lnTo>
                  <a:lnTo>
                    <a:pt x="295" y="252"/>
                  </a:lnTo>
                  <a:lnTo>
                    <a:pt x="307" y="242"/>
                  </a:lnTo>
                  <a:lnTo>
                    <a:pt x="319" y="229"/>
                  </a:lnTo>
                  <a:lnTo>
                    <a:pt x="328" y="217"/>
                  </a:lnTo>
                  <a:lnTo>
                    <a:pt x="334" y="204"/>
                  </a:lnTo>
                  <a:lnTo>
                    <a:pt x="338" y="190"/>
                  </a:lnTo>
                  <a:lnTo>
                    <a:pt x="340" y="176"/>
                  </a:lnTo>
                  <a:lnTo>
                    <a:pt x="340" y="176"/>
                  </a:lnTo>
                  <a:lnTo>
                    <a:pt x="338" y="149"/>
                  </a:lnTo>
                  <a:lnTo>
                    <a:pt x="334" y="122"/>
                  </a:lnTo>
                  <a:lnTo>
                    <a:pt x="328" y="97"/>
                  </a:lnTo>
                  <a:lnTo>
                    <a:pt x="317" y="74"/>
                  </a:lnTo>
                  <a:lnTo>
                    <a:pt x="305" y="54"/>
                  </a:lnTo>
                  <a:lnTo>
                    <a:pt x="290" y="33"/>
                  </a:lnTo>
                  <a:lnTo>
                    <a:pt x="274" y="15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Freeform 16"/>
            <p:cNvSpPr/>
            <p:nvPr/>
          </p:nvSpPr>
          <p:spPr bwMode="auto">
            <a:xfrm>
              <a:off x="3773488" y="4071938"/>
              <a:ext cx="441325" cy="450850"/>
            </a:xfrm>
            <a:custGeom>
              <a:avLst/>
              <a:gdLst>
                <a:gd name="T0" fmla="*/ 49 w 278"/>
                <a:gd name="T1" fmla="*/ 225 h 284"/>
                <a:gd name="T2" fmla="*/ 49 w 278"/>
                <a:gd name="T3" fmla="*/ 225 h 284"/>
                <a:gd name="T4" fmla="*/ 49 w 278"/>
                <a:gd name="T5" fmla="*/ 239 h 284"/>
                <a:gd name="T6" fmla="*/ 47 w 278"/>
                <a:gd name="T7" fmla="*/ 255 h 284"/>
                <a:gd name="T8" fmla="*/ 47 w 278"/>
                <a:gd name="T9" fmla="*/ 255 h 284"/>
                <a:gd name="T10" fmla="*/ 66 w 278"/>
                <a:gd name="T11" fmla="*/ 268 h 284"/>
                <a:gd name="T12" fmla="*/ 88 w 278"/>
                <a:gd name="T13" fmla="*/ 276 h 284"/>
                <a:gd name="T14" fmla="*/ 111 w 278"/>
                <a:gd name="T15" fmla="*/ 282 h 284"/>
                <a:gd name="T16" fmla="*/ 134 w 278"/>
                <a:gd name="T17" fmla="*/ 284 h 284"/>
                <a:gd name="T18" fmla="*/ 134 w 278"/>
                <a:gd name="T19" fmla="*/ 284 h 284"/>
                <a:gd name="T20" fmla="*/ 148 w 278"/>
                <a:gd name="T21" fmla="*/ 284 h 284"/>
                <a:gd name="T22" fmla="*/ 163 w 278"/>
                <a:gd name="T23" fmla="*/ 282 h 284"/>
                <a:gd name="T24" fmla="*/ 177 w 278"/>
                <a:gd name="T25" fmla="*/ 278 h 284"/>
                <a:gd name="T26" fmla="*/ 189 w 278"/>
                <a:gd name="T27" fmla="*/ 274 h 284"/>
                <a:gd name="T28" fmla="*/ 202 w 278"/>
                <a:gd name="T29" fmla="*/ 268 h 284"/>
                <a:gd name="T30" fmla="*/ 214 w 278"/>
                <a:gd name="T31" fmla="*/ 260 h 284"/>
                <a:gd name="T32" fmla="*/ 224 w 278"/>
                <a:gd name="T33" fmla="*/ 251 h 284"/>
                <a:gd name="T34" fmla="*/ 235 w 278"/>
                <a:gd name="T35" fmla="*/ 243 h 284"/>
                <a:gd name="T36" fmla="*/ 245 w 278"/>
                <a:gd name="T37" fmla="*/ 233 h 284"/>
                <a:gd name="T38" fmla="*/ 253 w 278"/>
                <a:gd name="T39" fmla="*/ 222 h 284"/>
                <a:gd name="T40" fmla="*/ 260 w 278"/>
                <a:gd name="T41" fmla="*/ 210 h 284"/>
                <a:gd name="T42" fmla="*/ 266 w 278"/>
                <a:gd name="T43" fmla="*/ 198 h 284"/>
                <a:gd name="T44" fmla="*/ 272 w 278"/>
                <a:gd name="T45" fmla="*/ 185 h 284"/>
                <a:gd name="T46" fmla="*/ 274 w 278"/>
                <a:gd name="T47" fmla="*/ 171 h 284"/>
                <a:gd name="T48" fmla="*/ 276 w 278"/>
                <a:gd name="T49" fmla="*/ 156 h 284"/>
                <a:gd name="T50" fmla="*/ 278 w 278"/>
                <a:gd name="T51" fmla="*/ 142 h 284"/>
                <a:gd name="T52" fmla="*/ 278 w 278"/>
                <a:gd name="T53" fmla="*/ 142 h 284"/>
                <a:gd name="T54" fmla="*/ 276 w 278"/>
                <a:gd name="T55" fmla="*/ 128 h 284"/>
                <a:gd name="T56" fmla="*/ 274 w 278"/>
                <a:gd name="T57" fmla="*/ 113 h 284"/>
                <a:gd name="T58" fmla="*/ 272 w 278"/>
                <a:gd name="T59" fmla="*/ 99 h 284"/>
                <a:gd name="T60" fmla="*/ 266 w 278"/>
                <a:gd name="T61" fmla="*/ 86 h 284"/>
                <a:gd name="T62" fmla="*/ 260 w 278"/>
                <a:gd name="T63" fmla="*/ 74 h 284"/>
                <a:gd name="T64" fmla="*/ 253 w 278"/>
                <a:gd name="T65" fmla="*/ 62 h 284"/>
                <a:gd name="T66" fmla="*/ 245 w 278"/>
                <a:gd name="T67" fmla="*/ 51 h 284"/>
                <a:gd name="T68" fmla="*/ 235 w 278"/>
                <a:gd name="T69" fmla="*/ 41 h 284"/>
                <a:gd name="T70" fmla="*/ 224 w 278"/>
                <a:gd name="T71" fmla="*/ 31 h 284"/>
                <a:gd name="T72" fmla="*/ 214 w 278"/>
                <a:gd name="T73" fmla="*/ 22 h 284"/>
                <a:gd name="T74" fmla="*/ 202 w 278"/>
                <a:gd name="T75" fmla="*/ 16 h 284"/>
                <a:gd name="T76" fmla="*/ 189 w 278"/>
                <a:gd name="T77" fmla="*/ 10 h 284"/>
                <a:gd name="T78" fmla="*/ 177 w 278"/>
                <a:gd name="T79" fmla="*/ 6 h 284"/>
                <a:gd name="T80" fmla="*/ 163 w 278"/>
                <a:gd name="T81" fmla="*/ 2 h 284"/>
                <a:gd name="T82" fmla="*/ 148 w 278"/>
                <a:gd name="T83" fmla="*/ 0 h 284"/>
                <a:gd name="T84" fmla="*/ 134 w 278"/>
                <a:gd name="T85" fmla="*/ 0 h 284"/>
                <a:gd name="T86" fmla="*/ 134 w 278"/>
                <a:gd name="T87" fmla="*/ 0 h 284"/>
                <a:gd name="T88" fmla="*/ 111 w 278"/>
                <a:gd name="T89" fmla="*/ 0 h 284"/>
                <a:gd name="T90" fmla="*/ 90 w 278"/>
                <a:gd name="T91" fmla="*/ 6 h 284"/>
                <a:gd name="T92" fmla="*/ 70 w 278"/>
                <a:gd name="T93" fmla="*/ 14 h 284"/>
                <a:gd name="T94" fmla="*/ 51 w 278"/>
                <a:gd name="T95" fmla="*/ 24 h 284"/>
                <a:gd name="T96" fmla="*/ 35 w 278"/>
                <a:gd name="T97" fmla="*/ 39 h 284"/>
                <a:gd name="T98" fmla="*/ 20 w 278"/>
                <a:gd name="T99" fmla="*/ 55 h 284"/>
                <a:gd name="T100" fmla="*/ 10 w 278"/>
                <a:gd name="T101" fmla="*/ 72 h 284"/>
                <a:gd name="T102" fmla="*/ 0 w 278"/>
                <a:gd name="T103" fmla="*/ 92 h 284"/>
                <a:gd name="T104" fmla="*/ 0 w 278"/>
                <a:gd name="T105" fmla="*/ 92 h 284"/>
                <a:gd name="T106" fmla="*/ 12 w 278"/>
                <a:gd name="T107" fmla="*/ 107 h 284"/>
                <a:gd name="T108" fmla="*/ 20 w 278"/>
                <a:gd name="T109" fmla="*/ 121 h 284"/>
                <a:gd name="T110" fmla="*/ 28 w 278"/>
                <a:gd name="T111" fmla="*/ 136 h 284"/>
                <a:gd name="T112" fmla="*/ 37 w 278"/>
                <a:gd name="T113" fmla="*/ 152 h 284"/>
                <a:gd name="T114" fmla="*/ 43 w 278"/>
                <a:gd name="T115" fmla="*/ 169 h 284"/>
                <a:gd name="T116" fmla="*/ 47 w 278"/>
                <a:gd name="T117" fmla="*/ 187 h 284"/>
                <a:gd name="T118" fmla="*/ 49 w 278"/>
                <a:gd name="T119" fmla="*/ 206 h 284"/>
                <a:gd name="T120" fmla="*/ 49 w 278"/>
                <a:gd name="T121" fmla="*/ 225 h 284"/>
                <a:gd name="T122" fmla="*/ 49 w 278"/>
                <a:gd name="T123" fmla="*/ 22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284">
                  <a:moveTo>
                    <a:pt x="49" y="225"/>
                  </a:moveTo>
                  <a:lnTo>
                    <a:pt x="49" y="225"/>
                  </a:lnTo>
                  <a:lnTo>
                    <a:pt x="49" y="239"/>
                  </a:lnTo>
                  <a:lnTo>
                    <a:pt x="47" y="255"/>
                  </a:lnTo>
                  <a:lnTo>
                    <a:pt x="47" y="255"/>
                  </a:lnTo>
                  <a:lnTo>
                    <a:pt x="66" y="268"/>
                  </a:lnTo>
                  <a:lnTo>
                    <a:pt x="88" y="276"/>
                  </a:lnTo>
                  <a:lnTo>
                    <a:pt x="111" y="282"/>
                  </a:lnTo>
                  <a:lnTo>
                    <a:pt x="134" y="284"/>
                  </a:lnTo>
                  <a:lnTo>
                    <a:pt x="134" y="284"/>
                  </a:lnTo>
                  <a:lnTo>
                    <a:pt x="148" y="284"/>
                  </a:lnTo>
                  <a:lnTo>
                    <a:pt x="163" y="282"/>
                  </a:lnTo>
                  <a:lnTo>
                    <a:pt x="177" y="278"/>
                  </a:lnTo>
                  <a:lnTo>
                    <a:pt x="189" y="274"/>
                  </a:lnTo>
                  <a:lnTo>
                    <a:pt x="202" y="268"/>
                  </a:lnTo>
                  <a:lnTo>
                    <a:pt x="214" y="260"/>
                  </a:lnTo>
                  <a:lnTo>
                    <a:pt x="224" y="251"/>
                  </a:lnTo>
                  <a:lnTo>
                    <a:pt x="235" y="243"/>
                  </a:lnTo>
                  <a:lnTo>
                    <a:pt x="245" y="233"/>
                  </a:lnTo>
                  <a:lnTo>
                    <a:pt x="253" y="222"/>
                  </a:lnTo>
                  <a:lnTo>
                    <a:pt x="260" y="210"/>
                  </a:lnTo>
                  <a:lnTo>
                    <a:pt x="266" y="198"/>
                  </a:lnTo>
                  <a:lnTo>
                    <a:pt x="272" y="185"/>
                  </a:lnTo>
                  <a:lnTo>
                    <a:pt x="274" y="171"/>
                  </a:lnTo>
                  <a:lnTo>
                    <a:pt x="276" y="156"/>
                  </a:lnTo>
                  <a:lnTo>
                    <a:pt x="278" y="142"/>
                  </a:lnTo>
                  <a:lnTo>
                    <a:pt x="278" y="142"/>
                  </a:lnTo>
                  <a:lnTo>
                    <a:pt x="276" y="128"/>
                  </a:lnTo>
                  <a:lnTo>
                    <a:pt x="274" y="113"/>
                  </a:lnTo>
                  <a:lnTo>
                    <a:pt x="272" y="99"/>
                  </a:lnTo>
                  <a:lnTo>
                    <a:pt x="266" y="86"/>
                  </a:lnTo>
                  <a:lnTo>
                    <a:pt x="260" y="74"/>
                  </a:lnTo>
                  <a:lnTo>
                    <a:pt x="253" y="62"/>
                  </a:lnTo>
                  <a:lnTo>
                    <a:pt x="245" y="51"/>
                  </a:lnTo>
                  <a:lnTo>
                    <a:pt x="235" y="41"/>
                  </a:lnTo>
                  <a:lnTo>
                    <a:pt x="224" y="31"/>
                  </a:lnTo>
                  <a:lnTo>
                    <a:pt x="214" y="22"/>
                  </a:lnTo>
                  <a:lnTo>
                    <a:pt x="202" y="16"/>
                  </a:lnTo>
                  <a:lnTo>
                    <a:pt x="189" y="10"/>
                  </a:lnTo>
                  <a:lnTo>
                    <a:pt x="177" y="6"/>
                  </a:lnTo>
                  <a:lnTo>
                    <a:pt x="163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11" y="0"/>
                  </a:lnTo>
                  <a:lnTo>
                    <a:pt x="90" y="6"/>
                  </a:lnTo>
                  <a:lnTo>
                    <a:pt x="70" y="14"/>
                  </a:lnTo>
                  <a:lnTo>
                    <a:pt x="51" y="24"/>
                  </a:lnTo>
                  <a:lnTo>
                    <a:pt x="35" y="39"/>
                  </a:lnTo>
                  <a:lnTo>
                    <a:pt x="20" y="55"/>
                  </a:lnTo>
                  <a:lnTo>
                    <a:pt x="10" y="7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2" y="107"/>
                  </a:lnTo>
                  <a:lnTo>
                    <a:pt x="20" y="121"/>
                  </a:lnTo>
                  <a:lnTo>
                    <a:pt x="28" y="136"/>
                  </a:lnTo>
                  <a:lnTo>
                    <a:pt x="37" y="152"/>
                  </a:lnTo>
                  <a:lnTo>
                    <a:pt x="43" y="169"/>
                  </a:lnTo>
                  <a:lnTo>
                    <a:pt x="47" y="187"/>
                  </a:lnTo>
                  <a:lnTo>
                    <a:pt x="49" y="206"/>
                  </a:lnTo>
                  <a:lnTo>
                    <a:pt x="49" y="225"/>
                  </a:lnTo>
                  <a:lnTo>
                    <a:pt x="49" y="225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8" name="Freeform 17"/>
            <p:cNvSpPr/>
            <p:nvPr/>
          </p:nvSpPr>
          <p:spPr bwMode="auto">
            <a:xfrm>
              <a:off x="2751138" y="4562475"/>
              <a:ext cx="542925" cy="477838"/>
            </a:xfrm>
            <a:custGeom>
              <a:avLst/>
              <a:gdLst>
                <a:gd name="T0" fmla="*/ 204 w 342"/>
                <a:gd name="T1" fmla="*/ 301 h 301"/>
                <a:gd name="T2" fmla="*/ 204 w 342"/>
                <a:gd name="T3" fmla="*/ 301 h 301"/>
                <a:gd name="T4" fmla="*/ 225 w 342"/>
                <a:gd name="T5" fmla="*/ 301 h 301"/>
                <a:gd name="T6" fmla="*/ 225 w 342"/>
                <a:gd name="T7" fmla="*/ 301 h 301"/>
                <a:gd name="T8" fmla="*/ 225 w 342"/>
                <a:gd name="T9" fmla="*/ 283 h 301"/>
                <a:gd name="T10" fmla="*/ 225 w 342"/>
                <a:gd name="T11" fmla="*/ 283 h 301"/>
                <a:gd name="T12" fmla="*/ 227 w 342"/>
                <a:gd name="T13" fmla="*/ 248 h 301"/>
                <a:gd name="T14" fmla="*/ 233 w 342"/>
                <a:gd name="T15" fmla="*/ 213 h 301"/>
                <a:gd name="T16" fmla="*/ 243 w 342"/>
                <a:gd name="T17" fmla="*/ 180 h 301"/>
                <a:gd name="T18" fmla="*/ 256 w 342"/>
                <a:gd name="T19" fmla="*/ 149 h 301"/>
                <a:gd name="T20" fmla="*/ 272 w 342"/>
                <a:gd name="T21" fmla="*/ 122 h 301"/>
                <a:gd name="T22" fmla="*/ 293 w 342"/>
                <a:gd name="T23" fmla="*/ 95 h 301"/>
                <a:gd name="T24" fmla="*/ 316 w 342"/>
                <a:gd name="T25" fmla="*/ 70 h 301"/>
                <a:gd name="T26" fmla="*/ 342 w 342"/>
                <a:gd name="T27" fmla="*/ 50 h 301"/>
                <a:gd name="T28" fmla="*/ 342 w 342"/>
                <a:gd name="T29" fmla="*/ 50 h 301"/>
                <a:gd name="T30" fmla="*/ 326 w 342"/>
                <a:gd name="T31" fmla="*/ 31 h 301"/>
                <a:gd name="T32" fmla="*/ 313 w 342"/>
                <a:gd name="T33" fmla="*/ 8 h 301"/>
                <a:gd name="T34" fmla="*/ 204 w 342"/>
                <a:gd name="T35" fmla="*/ 99 h 301"/>
                <a:gd name="T36" fmla="*/ 84 w 342"/>
                <a:gd name="T37" fmla="*/ 0 h 301"/>
                <a:gd name="T38" fmla="*/ 84 w 342"/>
                <a:gd name="T39" fmla="*/ 0 h 301"/>
                <a:gd name="T40" fmla="*/ 66 w 342"/>
                <a:gd name="T41" fmla="*/ 15 h 301"/>
                <a:gd name="T42" fmla="*/ 49 w 342"/>
                <a:gd name="T43" fmla="*/ 33 h 301"/>
                <a:gd name="T44" fmla="*/ 35 w 342"/>
                <a:gd name="T45" fmla="*/ 54 h 301"/>
                <a:gd name="T46" fmla="*/ 23 w 342"/>
                <a:gd name="T47" fmla="*/ 74 h 301"/>
                <a:gd name="T48" fmla="*/ 14 w 342"/>
                <a:gd name="T49" fmla="*/ 97 h 301"/>
                <a:gd name="T50" fmla="*/ 6 w 342"/>
                <a:gd name="T51" fmla="*/ 122 h 301"/>
                <a:gd name="T52" fmla="*/ 2 w 342"/>
                <a:gd name="T53" fmla="*/ 149 h 301"/>
                <a:gd name="T54" fmla="*/ 0 w 342"/>
                <a:gd name="T55" fmla="*/ 176 h 301"/>
                <a:gd name="T56" fmla="*/ 0 w 342"/>
                <a:gd name="T57" fmla="*/ 176 h 301"/>
                <a:gd name="T58" fmla="*/ 2 w 342"/>
                <a:gd name="T59" fmla="*/ 190 h 301"/>
                <a:gd name="T60" fmla="*/ 6 w 342"/>
                <a:gd name="T61" fmla="*/ 204 h 301"/>
                <a:gd name="T62" fmla="*/ 12 w 342"/>
                <a:gd name="T63" fmla="*/ 217 h 301"/>
                <a:gd name="T64" fmla="*/ 23 w 342"/>
                <a:gd name="T65" fmla="*/ 229 h 301"/>
                <a:gd name="T66" fmla="*/ 33 w 342"/>
                <a:gd name="T67" fmla="*/ 242 h 301"/>
                <a:gd name="T68" fmla="*/ 45 w 342"/>
                <a:gd name="T69" fmla="*/ 252 h 301"/>
                <a:gd name="T70" fmla="*/ 60 w 342"/>
                <a:gd name="T71" fmla="*/ 262 h 301"/>
                <a:gd name="T72" fmla="*/ 74 w 342"/>
                <a:gd name="T73" fmla="*/ 270 h 301"/>
                <a:gd name="T74" fmla="*/ 107 w 342"/>
                <a:gd name="T75" fmla="*/ 285 h 301"/>
                <a:gd name="T76" fmla="*/ 140 w 342"/>
                <a:gd name="T77" fmla="*/ 293 h 301"/>
                <a:gd name="T78" fmla="*/ 173 w 342"/>
                <a:gd name="T79" fmla="*/ 299 h 301"/>
                <a:gd name="T80" fmla="*/ 204 w 342"/>
                <a:gd name="T81" fmla="*/ 301 h 301"/>
                <a:gd name="T82" fmla="*/ 204 w 342"/>
                <a:gd name="T8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2" h="301">
                  <a:moveTo>
                    <a:pt x="204" y="301"/>
                  </a:moveTo>
                  <a:lnTo>
                    <a:pt x="204" y="301"/>
                  </a:lnTo>
                  <a:lnTo>
                    <a:pt x="225" y="301"/>
                  </a:lnTo>
                  <a:lnTo>
                    <a:pt x="225" y="301"/>
                  </a:lnTo>
                  <a:lnTo>
                    <a:pt x="225" y="283"/>
                  </a:lnTo>
                  <a:lnTo>
                    <a:pt x="225" y="283"/>
                  </a:lnTo>
                  <a:lnTo>
                    <a:pt x="227" y="248"/>
                  </a:lnTo>
                  <a:lnTo>
                    <a:pt x="233" y="213"/>
                  </a:lnTo>
                  <a:lnTo>
                    <a:pt x="243" y="180"/>
                  </a:lnTo>
                  <a:lnTo>
                    <a:pt x="256" y="149"/>
                  </a:lnTo>
                  <a:lnTo>
                    <a:pt x="272" y="122"/>
                  </a:lnTo>
                  <a:lnTo>
                    <a:pt x="293" y="95"/>
                  </a:lnTo>
                  <a:lnTo>
                    <a:pt x="316" y="70"/>
                  </a:lnTo>
                  <a:lnTo>
                    <a:pt x="342" y="50"/>
                  </a:lnTo>
                  <a:lnTo>
                    <a:pt x="342" y="50"/>
                  </a:lnTo>
                  <a:lnTo>
                    <a:pt x="326" y="31"/>
                  </a:lnTo>
                  <a:lnTo>
                    <a:pt x="313" y="8"/>
                  </a:lnTo>
                  <a:lnTo>
                    <a:pt x="204" y="99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15"/>
                  </a:lnTo>
                  <a:lnTo>
                    <a:pt x="49" y="33"/>
                  </a:lnTo>
                  <a:lnTo>
                    <a:pt x="35" y="54"/>
                  </a:lnTo>
                  <a:lnTo>
                    <a:pt x="23" y="74"/>
                  </a:lnTo>
                  <a:lnTo>
                    <a:pt x="14" y="97"/>
                  </a:lnTo>
                  <a:lnTo>
                    <a:pt x="6" y="122"/>
                  </a:lnTo>
                  <a:lnTo>
                    <a:pt x="2" y="149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90"/>
                  </a:lnTo>
                  <a:lnTo>
                    <a:pt x="6" y="204"/>
                  </a:lnTo>
                  <a:lnTo>
                    <a:pt x="12" y="217"/>
                  </a:lnTo>
                  <a:lnTo>
                    <a:pt x="23" y="229"/>
                  </a:lnTo>
                  <a:lnTo>
                    <a:pt x="33" y="242"/>
                  </a:lnTo>
                  <a:lnTo>
                    <a:pt x="45" y="252"/>
                  </a:lnTo>
                  <a:lnTo>
                    <a:pt x="60" y="262"/>
                  </a:lnTo>
                  <a:lnTo>
                    <a:pt x="74" y="270"/>
                  </a:lnTo>
                  <a:lnTo>
                    <a:pt x="107" y="285"/>
                  </a:lnTo>
                  <a:lnTo>
                    <a:pt x="140" y="293"/>
                  </a:lnTo>
                  <a:lnTo>
                    <a:pt x="173" y="299"/>
                  </a:lnTo>
                  <a:lnTo>
                    <a:pt x="204" y="301"/>
                  </a:lnTo>
                  <a:lnTo>
                    <a:pt x="204" y="301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9" name="Freeform 18"/>
            <p:cNvSpPr/>
            <p:nvPr/>
          </p:nvSpPr>
          <p:spPr bwMode="auto">
            <a:xfrm>
              <a:off x="2849563" y="4071938"/>
              <a:ext cx="438150" cy="450850"/>
            </a:xfrm>
            <a:custGeom>
              <a:avLst/>
              <a:gdLst>
                <a:gd name="T0" fmla="*/ 142 w 276"/>
                <a:gd name="T1" fmla="*/ 284 h 284"/>
                <a:gd name="T2" fmla="*/ 142 w 276"/>
                <a:gd name="T3" fmla="*/ 284 h 284"/>
                <a:gd name="T4" fmla="*/ 167 w 276"/>
                <a:gd name="T5" fmla="*/ 282 h 284"/>
                <a:gd name="T6" fmla="*/ 190 w 276"/>
                <a:gd name="T7" fmla="*/ 276 h 284"/>
                <a:gd name="T8" fmla="*/ 210 w 276"/>
                <a:gd name="T9" fmla="*/ 268 h 284"/>
                <a:gd name="T10" fmla="*/ 229 w 276"/>
                <a:gd name="T11" fmla="*/ 255 h 284"/>
                <a:gd name="T12" fmla="*/ 229 w 276"/>
                <a:gd name="T13" fmla="*/ 255 h 284"/>
                <a:gd name="T14" fmla="*/ 229 w 276"/>
                <a:gd name="T15" fmla="*/ 239 h 284"/>
                <a:gd name="T16" fmla="*/ 227 w 276"/>
                <a:gd name="T17" fmla="*/ 225 h 284"/>
                <a:gd name="T18" fmla="*/ 227 w 276"/>
                <a:gd name="T19" fmla="*/ 225 h 284"/>
                <a:gd name="T20" fmla="*/ 229 w 276"/>
                <a:gd name="T21" fmla="*/ 206 h 284"/>
                <a:gd name="T22" fmla="*/ 231 w 276"/>
                <a:gd name="T23" fmla="*/ 187 h 284"/>
                <a:gd name="T24" fmla="*/ 235 w 276"/>
                <a:gd name="T25" fmla="*/ 169 h 284"/>
                <a:gd name="T26" fmla="*/ 241 w 276"/>
                <a:gd name="T27" fmla="*/ 152 h 284"/>
                <a:gd name="T28" fmla="*/ 247 w 276"/>
                <a:gd name="T29" fmla="*/ 136 h 284"/>
                <a:gd name="T30" fmla="*/ 256 w 276"/>
                <a:gd name="T31" fmla="*/ 121 h 284"/>
                <a:gd name="T32" fmla="*/ 266 w 276"/>
                <a:gd name="T33" fmla="*/ 107 h 284"/>
                <a:gd name="T34" fmla="*/ 276 w 276"/>
                <a:gd name="T35" fmla="*/ 92 h 284"/>
                <a:gd name="T36" fmla="*/ 276 w 276"/>
                <a:gd name="T37" fmla="*/ 92 h 284"/>
                <a:gd name="T38" fmla="*/ 268 w 276"/>
                <a:gd name="T39" fmla="*/ 72 h 284"/>
                <a:gd name="T40" fmla="*/ 256 w 276"/>
                <a:gd name="T41" fmla="*/ 55 h 284"/>
                <a:gd name="T42" fmla="*/ 241 w 276"/>
                <a:gd name="T43" fmla="*/ 39 h 284"/>
                <a:gd name="T44" fmla="*/ 225 w 276"/>
                <a:gd name="T45" fmla="*/ 24 h 284"/>
                <a:gd name="T46" fmla="*/ 206 w 276"/>
                <a:gd name="T47" fmla="*/ 14 h 284"/>
                <a:gd name="T48" fmla="*/ 185 w 276"/>
                <a:gd name="T49" fmla="*/ 6 h 284"/>
                <a:gd name="T50" fmla="*/ 165 w 276"/>
                <a:gd name="T51" fmla="*/ 0 h 284"/>
                <a:gd name="T52" fmla="*/ 142 w 276"/>
                <a:gd name="T53" fmla="*/ 0 h 284"/>
                <a:gd name="T54" fmla="*/ 142 w 276"/>
                <a:gd name="T55" fmla="*/ 0 h 284"/>
                <a:gd name="T56" fmla="*/ 128 w 276"/>
                <a:gd name="T57" fmla="*/ 0 h 284"/>
                <a:gd name="T58" fmla="*/ 113 w 276"/>
                <a:gd name="T59" fmla="*/ 2 h 284"/>
                <a:gd name="T60" fmla="*/ 99 w 276"/>
                <a:gd name="T61" fmla="*/ 6 h 284"/>
                <a:gd name="T62" fmla="*/ 86 w 276"/>
                <a:gd name="T63" fmla="*/ 10 h 284"/>
                <a:gd name="T64" fmla="*/ 74 w 276"/>
                <a:gd name="T65" fmla="*/ 16 h 284"/>
                <a:gd name="T66" fmla="*/ 62 w 276"/>
                <a:gd name="T67" fmla="*/ 22 h 284"/>
                <a:gd name="T68" fmla="*/ 51 w 276"/>
                <a:gd name="T69" fmla="*/ 31 h 284"/>
                <a:gd name="T70" fmla="*/ 41 w 276"/>
                <a:gd name="T71" fmla="*/ 41 h 284"/>
                <a:gd name="T72" fmla="*/ 31 w 276"/>
                <a:gd name="T73" fmla="*/ 51 h 284"/>
                <a:gd name="T74" fmla="*/ 22 w 276"/>
                <a:gd name="T75" fmla="*/ 62 h 284"/>
                <a:gd name="T76" fmla="*/ 16 w 276"/>
                <a:gd name="T77" fmla="*/ 74 h 284"/>
                <a:gd name="T78" fmla="*/ 10 w 276"/>
                <a:gd name="T79" fmla="*/ 86 h 284"/>
                <a:gd name="T80" fmla="*/ 6 w 276"/>
                <a:gd name="T81" fmla="*/ 99 h 284"/>
                <a:gd name="T82" fmla="*/ 2 w 276"/>
                <a:gd name="T83" fmla="*/ 113 h 284"/>
                <a:gd name="T84" fmla="*/ 0 w 276"/>
                <a:gd name="T85" fmla="*/ 128 h 284"/>
                <a:gd name="T86" fmla="*/ 0 w 276"/>
                <a:gd name="T87" fmla="*/ 142 h 284"/>
                <a:gd name="T88" fmla="*/ 0 w 276"/>
                <a:gd name="T89" fmla="*/ 142 h 284"/>
                <a:gd name="T90" fmla="*/ 0 w 276"/>
                <a:gd name="T91" fmla="*/ 156 h 284"/>
                <a:gd name="T92" fmla="*/ 2 w 276"/>
                <a:gd name="T93" fmla="*/ 171 h 284"/>
                <a:gd name="T94" fmla="*/ 6 w 276"/>
                <a:gd name="T95" fmla="*/ 185 h 284"/>
                <a:gd name="T96" fmla="*/ 10 w 276"/>
                <a:gd name="T97" fmla="*/ 198 h 284"/>
                <a:gd name="T98" fmla="*/ 16 w 276"/>
                <a:gd name="T99" fmla="*/ 210 h 284"/>
                <a:gd name="T100" fmla="*/ 22 w 276"/>
                <a:gd name="T101" fmla="*/ 222 h 284"/>
                <a:gd name="T102" fmla="*/ 31 w 276"/>
                <a:gd name="T103" fmla="*/ 233 h 284"/>
                <a:gd name="T104" fmla="*/ 41 w 276"/>
                <a:gd name="T105" fmla="*/ 243 h 284"/>
                <a:gd name="T106" fmla="*/ 51 w 276"/>
                <a:gd name="T107" fmla="*/ 251 h 284"/>
                <a:gd name="T108" fmla="*/ 62 w 276"/>
                <a:gd name="T109" fmla="*/ 260 h 284"/>
                <a:gd name="T110" fmla="*/ 74 w 276"/>
                <a:gd name="T111" fmla="*/ 268 h 284"/>
                <a:gd name="T112" fmla="*/ 86 w 276"/>
                <a:gd name="T113" fmla="*/ 274 h 284"/>
                <a:gd name="T114" fmla="*/ 99 w 276"/>
                <a:gd name="T115" fmla="*/ 278 h 284"/>
                <a:gd name="T116" fmla="*/ 113 w 276"/>
                <a:gd name="T117" fmla="*/ 282 h 284"/>
                <a:gd name="T118" fmla="*/ 128 w 276"/>
                <a:gd name="T119" fmla="*/ 284 h 284"/>
                <a:gd name="T120" fmla="*/ 142 w 276"/>
                <a:gd name="T121" fmla="*/ 284 h 284"/>
                <a:gd name="T122" fmla="*/ 142 w 276"/>
                <a:gd name="T1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" h="284">
                  <a:moveTo>
                    <a:pt x="142" y="284"/>
                  </a:moveTo>
                  <a:lnTo>
                    <a:pt x="142" y="284"/>
                  </a:lnTo>
                  <a:lnTo>
                    <a:pt x="167" y="282"/>
                  </a:lnTo>
                  <a:lnTo>
                    <a:pt x="190" y="276"/>
                  </a:lnTo>
                  <a:lnTo>
                    <a:pt x="210" y="268"/>
                  </a:lnTo>
                  <a:lnTo>
                    <a:pt x="229" y="255"/>
                  </a:lnTo>
                  <a:lnTo>
                    <a:pt x="229" y="255"/>
                  </a:lnTo>
                  <a:lnTo>
                    <a:pt x="229" y="239"/>
                  </a:lnTo>
                  <a:lnTo>
                    <a:pt x="227" y="225"/>
                  </a:lnTo>
                  <a:lnTo>
                    <a:pt x="227" y="225"/>
                  </a:lnTo>
                  <a:lnTo>
                    <a:pt x="229" y="206"/>
                  </a:lnTo>
                  <a:lnTo>
                    <a:pt x="231" y="187"/>
                  </a:lnTo>
                  <a:lnTo>
                    <a:pt x="235" y="169"/>
                  </a:lnTo>
                  <a:lnTo>
                    <a:pt x="241" y="152"/>
                  </a:lnTo>
                  <a:lnTo>
                    <a:pt x="247" y="136"/>
                  </a:lnTo>
                  <a:lnTo>
                    <a:pt x="256" y="121"/>
                  </a:lnTo>
                  <a:lnTo>
                    <a:pt x="266" y="107"/>
                  </a:lnTo>
                  <a:lnTo>
                    <a:pt x="276" y="92"/>
                  </a:lnTo>
                  <a:lnTo>
                    <a:pt x="276" y="92"/>
                  </a:lnTo>
                  <a:lnTo>
                    <a:pt x="268" y="72"/>
                  </a:lnTo>
                  <a:lnTo>
                    <a:pt x="256" y="55"/>
                  </a:lnTo>
                  <a:lnTo>
                    <a:pt x="241" y="39"/>
                  </a:lnTo>
                  <a:lnTo>
                    <a:pt x="225" y="24"/>
                  </a:lnTo>
                  <a:lnTo>
                    <a:pt x="206" y="14"/>
                  </a:lnTo>
                  <a:lnTo>
                    <a:pt x="185" y="6"/>
                  </a:lnTo>
                  <a:lnTo>
                    <a:pt x="165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13" y="2"/>
                  </a:lnTo>
                  <a:lnTo>
                    <a:pt x="99" y="6"/>
                  </a:lnTo>
                  <a:lnTo>
                    <a:pt x="86" y="10"/>
                  </a:lnTo>
                  <a:lnTo>
                    <a:pt x="74" y="16"/>
                  </a:lnTo>
                  <a:lnTo>
                    <a:pt x="62" y="22"/>
                  </a:lnTo>
                  <a:lnTo>
                    <a:pt x="51" y="31"/>
                  </a:lnTo>
                  <a:lnTo>
                    <a:pt x="41" y="41"/>
                  </a:lnTo>
                  <a:lnTo>
                    <a:pt x="31" y="51"/>
                  </a:lnTo>
                  <a:lnTo>
                    <a:pt x="22" y="62"/>
                  </a:lnTo>
                  <a:lnTo>
                    <a:pt x="16" y="74"/>
                  </a:lnTo>
                  <a:lnTo>
                    <a:pt x="10" y="86"/>
                  </a:lnTo>
                  <a:lnTo>
                    <a:pt x="6" y="99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2" y="171"/>
                  </a:lnTo>
                  <a:lnTo>
                    <a:pt x="6" y="185"/>
                  </a:lnTo>
                  <a:lnTo>
                    <a:pt x="10" y="198"/>
                  </a:lnTo>
                  <a:lnTo>
                    <a:pt x="16" y="210"/>
                  </a:lnTo>
                  <a:lnTo>
                    <a:pt x="22" y="222"/>
                  </a:lnTo>
                  <a:lnTo>
                    <a:pt x="31" y="233"/>
                  </a:lnTo>
                  <a:lnTo>
                    <a:pt x="41" y="243"/>
                  </a:lnTo>
                  <a:lnTo>
                    <a:pt x="51" y="251"/>
                  </a:lnTo>
                  <a:lnTo>
                    <a:pt x="62" y="260"/>
                  </a:lnTo>
                  <a:lnTo>
                    <a:pt x="74" y="268"/>
                  </a:lnTo>
                  <a:lnTo>
                    <a:pt x="86" y="274"/>
                  </a:lnTo>
                  <a:lnTo>
                    <a:pt x="99" y="278"/>
                  </a:lnTo>
                  <a:lnTo>
                    <a:pt x="113" y="282"/>
                  </a:lnTo>
                  <a:lnTo>
                    <a:pt x="128" y="284"/>
                  </a:lnTo>
                  <a:lnTo>
                    <a:pt x="142" y="284"/>
                  </a:lnTo>
                  <a:lnTo>
                    <a:pt x="142" y="28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0" name="Freeform 19"/>
            <p:cNvSpPr/>
            <p:nvPr/>
          </p:nvSpPr>
          <p:spPr bwMode="auto">
            <a:xfrm>
              <a:off x="3182938" y="4710113"/>
              <a:ext cx="698500" cy="520700"/>
            </a:xfrm>
            <a:custGeom>
              <a:avLst/>
              <a:gdLst>
                <a:gd name="T0" fmla="*/ 440 w 440"/>
                <a:gd name="T1" fmla="*/ 190 h 328"/>
                <a:gd name="T2" fmla="*/ 440 w 440"/>
                <a:gd name="T3" fmla="*/ 190 h 328"/>
                <a:gd name="T4" fmla="*/ 438 w 440"/>
                <a:gd name="T5" fmla="*/ 161 h 328"/>
                <a:gd name="T6" fmla="*/ 431 w 440"/>
                <a:gd name="T7" fmla="*/ 134 h 328"/>
                <a:gd name="T8" fmla="*/ 425 w 440"/>
                <a:gd name="T9" fmla="*/ 107 h 328"/>
                <a:gd name="T10" fmla="*/ 413 w 440"/>
                <a:gd name="T11" fmla="*/ 83 h 328"/>
                <a:gd name="T12" fmla="*/ 400 w 440"/>
                <a:gd name="T13" fmla="*/ 58 h 328"/>
                <a:gd name="T14" fmla="*/ 384 w 440"/>
                <a:gd name="T15" fmla="*/ 37 h 328"/>
                <a:gd name="T16" fmla="*/ 365 w 440"/>
                <a:gd name="T17" fmla="*/ 16 h 328"/>
                <a:gd name="T18" fmla="*/ 347 w 440"/>
                <a:gd name="T19" fmla="*/ 0 h 328"/>
                <a:gd name="T20" fmla="*/ 219 w 440"/>
                <a:gd name="T21" fmla="*/ 105 h 328"/>
                <a:gd name="T22" fmla="*/ 93 w 440"/>
                <a:gd name="T23" fmla="*/ 0 h 328"/>
                <a:gd name="T24" fmla="*/ 93 w 440"/>
                <a:gd name="T25" fmla="*/ 0 h 328"/>
                <a:gd name="T26" fmla="*/ 72 w 440"/>
                <a:gd name="T27" fmla="*/ 16 h 328"/>
                <a:gd name="T28" fmla="*/ 54 w 440"/>
                <a:gd name="T29" fmla="*/ 37 h 328"/>
                <a:gd name="T30" fmla="*/ 39 w 440"/>
                <a:gd name="T31" fmla="*/ 58 h 328"/>
                <a:gd name="T32" fmla="*/ 25 w 440"/>
                <a:gd name="T33" fmla="*/ 83 h 328"/>
                <a:gd name="T34" fmla="*/ 15 w 440"/>
                <a:gd name="T35" fmla="*/ 107 h 328"/>
                <a:gd name="T36" fmla="*/ 6 w 440"/>
                <a:gd name="T37" fmla="*/ 134 h 328"/>
                <a:gd name="T38" fmla="*/ 2 w 440"/>
                <a:gd name="T39" fmla="*/ 161 h 328"/>
                <a:gd name="T40" fmla="*/ 0 w 440"/>
                <a:gd name="T41" fmla="*/ 190 h 328"/>
                <a:gd name="T42" fmla="*/ 0 w 440"/>
                <a:gd name="T43" fmla="*/ 190 h 328"/>
                <a:gd name="T44" fmla="*/ 0 w 440"/>
                <a:gd name="T45" fmla="*/ 206 h 328"/>
                <a:gd name="T46" fmla="*/ 6 w 440"/>
                <a:gd name="T47" fmla="*/ 223 h 328"/>
                <a:gd name="T48" fmla="*/ 13 w 440"/>
                <a:gd name="T49" fmla="*/ 237 h 328"/>
                <a:gd name="T50" fmla="*/ 23 w 440"/>
                <a:gd name="T51" fmla="*/ 250 h 328"/>
                <a:gd name="T52" fmla="*/ 35 w 440"/>
                <a:gd name="T53" fmla="*/ 262 h 328"/>
                <a:gd name="T54" fmla="*/ 48 w 440"/>
                <a:gd name="T55" fmla="*/ 274 h 328"/>
                <a:gd name="T56" fmla="*/ 64 w 440"/>
                <a:gd name="T57" fmla="*/ 285 h 328"/>
                <a:gd name="T58" fmla="*/ 79 w 440"/>
                <a:gd name="T59" fmla="*/ 293 h 328"/>
                <a:gd name="T60" fmla="*/ 97 w 440"/>
                <a:gd name="T61" fmla="*/ 301 h 328"/>
                <a:gd name="T62" fmla="*/ 116 w 440"/>
                <a:gd name="T63" fmla="*/ 309 h 328"/>
                <a:gd name="T64" fmla="*/ 151 w 440"/>
                <a:gd name="T65" fmla="*/ 320 h 328"/>
                <a:gd name="T66" fmla="*/ 188 w 440"/>
                <a:gd name="T67" fmla="*/ 326 h 328"/>
                <a:gd name="T68" fmla="*/ 219 w 440"/>
                <a:gd name="T69" fmla="*/ 328 h 328"/>
                <a:gd name="T70" fmla="*/ 219 w 440"/>
                <a:gd name="T71" fmla="*/ 328 h 328"/>
                <a:gd name="T72" fmla="*/ 252 w 440"/>
                <a:gd name="T73" fmla="*/ 326 h 328"/>
                <a:gd name="T74" fmla="*/ 287 w 440"/>
                <a:gd name="T75" fmla="*/ 320 h 328"/>
                <a:gd name="T76" fmla="*/ 324 w 440"/>
                <a:gd name="T77" fmla="*/ 309 h 328"/>
                <a:gd name="T78" fmla="*/ 343 w 440"/>
                <a:gd name="T79" fmla="*/ 301 h 328"/>
                <a:gd name="T80" fmla="*/ 359 w 440"/>
                <a:gd name="T81" fmla="*/ 293 h 328"/>
                <a:gd name="T82" fmla="*/ 376 w 440"/>
                <a:gd name="T83" fmla="*/ 285 h 328"/>
                <a:gd name="T84" fmla="*/ 390 w 440"/>
                <a:gd name="T85" fmla="*/ 274 h 328"/>
                <a:gd name="T86" fmla="*/ 405 w 440"/>
                <a:gd name="T87" fmla="*/ 262 h 328"/>
                <a:gd name="T88" fmla="*/ 415 w 440"/>
                <a:gd name="T89" fmla="*/ 250 h 328"/>
                <a:gd name="T90" fmla="*/ 425 w 440"/>
                <a:gd name="T91" fmla="*/ 237 h 328"/>
                <a:gd name="T92" fmla="*/ 433 w 440"/>
                <a:gd name="T93" fmla="*/ 223 h 328"/>
                <a:gd name="T94" fmla="*/ 438 w 440"/>
                <a:gd name="T95" fmla="*/ 206 h 328"/>
                <a:gd name="T96" fmla="*/ 440 w 440"/>
                <a:gd name="T97" fmla="*/ 190 h 328"/>
                <a:gd name="T98" fmla="*/ 440 w 440"/>
                <a:gd name="T99" fmla="*/ 19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0" h="328">
                  <a:moveTo>
                    <a:pt x="440" y="190"/>
                  </a:moveTo>
                  <a:lnTo>
                    <a:pt x="440" y="190"/>
                  </a:lnTo>
                  <a:lnTo>
                    <a:pt x="438" y="161"/>
                  </a:lnTo>
                  <a:lnTo>
                    <a:pt x="431" y="134"/>
                  </a:lnTo>
                  <a:lnTo>
                    <a:pt x="425" y="107"/>
                  </a:lnTo>
                  <a:lnTo>
                    <a:pt x="413" y="83"/>
                  </a:lnTo>
                  <a:lnTo>
                    <a:pt x="400" y="58"/>
                  </a:lnTo>
                  <a:lnTo>
                    <a:pt x="384" y="37"/>
                  </a:lnTo>
                  <a:lnTo>
                    <a:pt x="365" y="16"/>
                  </a:lnTo>
                  <a:lnTo>
                    <a:pt x="347" y="0"/>
                  </a:lnTo>
                  <a:lnTo>
                    <a:pt x="219" y="105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72" y="16"/>
                  </a:lnTo>
                  <a:lnTo>
                    <a:pt x="54" y="37"/>
                  </a:lnTo>
                  <a:lnTo>
                    <a:pt x="39" y="58"/>
                  </a:lnTo>
                  <a:lnTo>
                    <a:pt x="25" y="83"/>
                  </a:lnTo>
                  <a:lnTo>
                    <a:pt x="15" y="107"/>
                  </a:lnTo>
                  <a:lnTo>
                    <a:pt x="6" y="134"/>
                  </a:lnTo>
                  <a:lnTo>
                    <a:pt x="2" y="161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206"/>
                  </a:lnTo>
                  <a:lnTo>
                    <a:pt x="6" y="223"/>
                  </a:lnTo>
                  <a:lnTo>
                    <a:pt x="13" y="237"/>
                  </a:lnTo>
                  <a:lnTo>
                    <a:pt x="23" y="250"/>
                  </a:lnTo>
                  <a:lnTo>
                    <a:pt x="35" y="262"/>
                  </a:lnTo>
                  <a:lnTo>
                    <a:pt x="48" y="274"/>
                  </a:lnTo>
                  <a:lnTo>
                    <a:pt x="64" y="285"/>
                  </a:lnTo>
                  <a:lnTo>
                    <a:pt x="79" y="293"/>
                  </a:lnTo>
                  <a:lnTo>
                    <a:pt x="97" y="301"/>
                  </a:lnTo>
                  <a:lnTo>
                    <a:pt x="116" y="309"/>
                  </a:lnTo>
                  <a:lnTo>
                    <a:pt x="151" y="320"/>
                  </a:lnTo>
                  <a:lnTo>
                    <a:pt x="188" y="326"/>
                  </a:lnTo>
                  <a:lnTo>
                    <a:pt x="219" y="328"/>
                  </a:lnTo>
                  <a:lnTo>
                    <a:pt x="219" y="328"/>
                  </a:lnTo>
                  <a:lnTo>
                    <a:pt x="252" y="326"/>
                  </a:lnTo>
                  <a:lnTo>
                    <a:pt x="287" y="320"/>
                  </a:lnTo>
                  <a:lnTo>
                    <a:pt x="324" y="309"/>
                  </a:lnTo>
                  <a:lnTo>
                    <a:pt x="343" y="301"/>
                  </a:lnTo>
                  <a:lnTo>
                    <a:pt x="359" y="293"/>
                  </a:lnTo>
                  <a:lnTo>
                    <a:pt x="376" y="285"/>
                  </a:lnTo>
                  <a:lnTo>
                    <a:pt x="390" y="274"/>
                  </a:lnTo>
                  <a:lnTo>
                    <a:pt x="405" y="262"/>
                  </a:lnTo>
                  <a:lnTo>
                    <a:pt x="415" y="250"/>
                  </a:lnTo>
                  <a:lnTo>
                    <a:pt x="425" y="237"/>
                  </a:lnTo>
                  <a:lnTo>
                    <a:pt x="433" y="223"/>
                  </a:lnTo>
                  <a:lnTo>
                    <a:pt x="438" y="206"/>
                  </a:lnTo>
                  <a:lnTo>
                    <a:pt x="440" y="190"/>
                  </a:lnTo>
                  <a:lnTo>
                    <a:pt x="440" y="190"/>
                  </a:lnTo>
                  <a:close/>
                </a:path>
              </a:pathLst>
            </a:custGeom>
            <a:solidFill>
              <a:srgbClr val="6A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Freeform 20"/>
            <p:cNvSpPr/>
            <p:nvPr/>
          </p:nvSpPr>
          <p:spPr bwMode="auto">
            <a:xfrm>
              <a:off x="3284538" y="4183063"/>
              <a:ext cx="492125" cy="487363"/>
            </a:xfrm>
            <a:custGeom>
              <a:avLst/>
              <a:gdLst>
                <a:gd name="T0" fmla="*/ 155 w 310"/>
                <a:gd name="T1" fmla="*/ 0 h 307"/>
                <a:gd name="T2" fmla="*/ 124 w 310"/>
                <a:gd name="T3" fmla="*/ 2 h 307"/>
                <a:gd name="T4" fmla="*/ 95 w 310"/>
                <a:gd name="T5" fmla="*/ 12 h 307"/>
                <a:gd name="T6" fmla="*/ 68 w 310"/>
                <a:gd name="T7" fmla="*/ 27 h 307"/>
                <a:gd name="T8" fmla="*/ 46 w 310"/>
                <a:gd name="T9" fmla="*/ 45 h 307"/>
                <a:gd name="T10" fmla="*/ 27 w 310"/>
                <a:gd name="T11" fmla="*/ 68 h 307"/>
                <a:gd name="T12" fmla="*/ 13 w 310"/>
                <a:gd name="T13" fmla="*/ 95 h 307"/>
                <a:gd name="T14" fmla="*/ 4 w 310"/>
                <a:gd name="T15" fmla="*/ 124 h 307"/>
                <a:gd name="T16" fmla="*/ 0 w 310"/>
                <a:gd name="T17" fmla="*/ 155 h 307"/>
                <a:gd name="T18" fmla="*/ 2 w 310"/>
                <a:gd name="T19" fmla="*/ 169 h 307"/>
                <a:gd name="T20" fmla="*/ 8 w 310"/>
                <a:gd name="T21" fmla="*/ 200 h 307"/>
                <a:gd name="T22" fmla="*/ 19 w 310"/>
                <a:gd name="T23" fmla="*/ 227 h 307"/>
                <a:gd name="T24" fmla="*/ 35 w 310"/>
                <a:gd name="T25" fmla="*/ 252 h 307"/>
                <a:gd name="T26" fmla="*/ 58 w 310"/>
                <a:gd name="T27" fmla="*/ 272 h 307"/>
                <a:gd name="T28" fmla="*/ 83 w 310"/>
                <a:gd name="T29" fmla="*/ 289 h 307"/>
                <a:gd name="T30" fmla="*/ 109 w 310"/>
                <a:gd name="T31" fmla="*/ 301 h 307"/>
                <a:gd name="T32" fmla="*/ 140 w 310"/>
                <a:gd name="T33" fmla="*/ 307 h 307"/>
                <a:gd name="T34" fmla="*/ 155 w 310"/>
                <a:gd name="T35" fmla="*/ 307 h 307"/>
                <a:gd name="T36" fmla="*/ 186 w 310"/>
                <a:gd name="T37" fmla="*/ 305 h 307"/>
                <a:gd name="T38" fmla="*/ 215 w 310"/>
                <a:gd name="T39" fmla="*/ 297 h 307"/>
                <a:gd name="T40" fmla="*/ 242 w 310"/>
                <a:gd name="T41" fmla="*/ 282 h 307"/>
                <a:gd name="T42" fmla="*/ 264 w 310"/>
                <a:gd name="T43" fmla="*/ 264 h 307"/>
                <a:gd name="T44" fmla="*/ 283 w 310"/>
                <a:gd name="T45" fmla="*/ 241 h 307"/>
                <a:gd name="T46" fmla="*/ 297 w 310"/>
                <a:gd name="T47" fmla="*/ 214 h 307"/>
                <a:gd name="T48" fmla="*/ 306 w 310"/>
                <a:gd name="T49" fmla="*/ 185 h 307"/>
                <a:gd name="T50" fmla="*/ 310 w 310"/>
                <a:gd name="T51" fmla="*/ 155 h 307"/>
                <a:gd name="T52" fmla="*/ 310 w 310"/>
                <a:gd name="T53" fmla="*/ 138 h 307"/>
                <a:gd name="T54" fmla="*/ 303 w 310"/>
                <a:gd name="T55" fmla="*/ 107 h 307"/>
                <a:gd name="T56" fmla="*/ 291 w 310"/>
                <a:gd name="T57" fmla="*/ 80 h 307"/>
                <a:gd name="T58" fmla="*/ 275 w 310"/>
                <a:gd name="T59" fmla="*/ 56 h 307"/>
                <a:gd name="T60" fmla="*/ 254 w 310"/>
                <a:gd name="T61" fmla="*/ 35 h 307"/>
                <a:gd name="T62" fmla="*/ 229 w 310"/>
                <a:gd name="T63" fmla="*/ 18 h 307"/>
                <a:gd name="T64" fmla="*/ 200 w 310"/>
                <a:gd name="T65" fmla="*/ 6 h 307"/>
                <a:gd name="T66" fmla="*/ 171 w 310"/>
                <a:gd name="T67" fmla="*/ 0 h 307"/>
                <a:gd name="T68" fmla="*/ 155 w 310"/>
                <a:gd name="T6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0" h="307">
                  <a:moveTo>
                    <a:pt x="155" y="0"/>
                  </a:moveTo>
                  <a:lnTo>
                    <a:pt x="155" y="0"/>
                  </a:lnTo>
                  <a:lnTo>
                    <a:pt x="140" y="0"/>
                  </a:lnTo>
                  <a:lnTo>
                    <a:pt x="124" y="2"/>
                  </a:lnTo>
                  <a:lnTo>
                    <a:pt x="109" y="6"/>
                  </a:lnTo>
                  <a:lnTo>
                    <a:pt x="95" y="12"/>
                  </a:lnTo>
                  <a:lnTo>
                    <a:pt x="83" y="18"/>
                  </a:lnTo>
                  <a:lnTo>
                    <a:pt x="68" y="27"/>
                  </a:lnTo>
                  <a:lnTo>
                    <a:pt x="58" y="35"/>
                  </a:lnTo>
                  <a:lnTo>
                    <a:pt x="46" y="45"/>
                  </a:lnTo>
                  <a:lnTo>
                    <a:pt x="35" y="56"/>
                  </a:lnTo>
                  <a:lnTo>
                    <a:pt x="27" y="68"/>
                  </a:lnTo>
                  <a:lnTo>
                    <a:pt x="19" y="80"/>
                  </a:lnTo>
                  <a:lnTo>
                    <a:pt x="13" y="95"/>
                  </a:lnTo>
                  <a:lnTo>
                    <a:pt x="8" y="107"/>
                  </a:lnTo>
                  <a:lnTo>
                    <a:pt x="4" y="124"/>
                  </a:lnTo>
                  <a:lnTo>
                    <a:pt x="2" y="13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2" y="169"/>
                  </a:lnTo>
                  <a:lnTo>
                    <a:pt x="4" y="185"/>
                  </a:lnTo>
                  <a:lnTo>
                    <a:pt x="8" y="200"/>
                  </a:lnTo>
                  <a:lnTo>
                    <a:pt x="13" y="214"/>
                  </a:lnTo>
                  <a:lnTo>
                    <a:pt x="19" y="227"/>
                  </a:lnTo>
                  <a:lnTo>
                    <a:pt x="27" y="241"/>
                  </a:lnTo>
                  <a:lnTo>
                    <a:pt x="35" y="252"/>
                  </a:lnTo>
                  <a:lnTo>
                    <a:pt x="46" y="264"/>
                  </a:lnTo>
                  <a:lnTo>
                    <a:pt x="58" y="272"/>
                  </a:lnTo>
                  <a:lnTo>
                    <a:pt x="68" y="282"/>
                  </a:lnTo>
                  <a:lnTo>
                    <a:pt x="83" y="289"/>
                  </a:lnTo>
                  <a:lnTo>
                    <a:pt x="95" y="297"/>
                  </a:lnTo>
                  <a:lnTo>
                    <a:pt x="109" y="301"/>
                  </a:lnTo>
                  <a:lnTo>
                    <a:pt x="124" y="305"/>
                  </a:lnTo>
                  <a:lnTo>
                    <a:pt x="140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71" y="307"/>
                  </a:lnTo>
                  <a:lnTo>
                    <a:pt x="186" y="305"/>
                  </a:lnTo>
                  <a:lnTo>
                    <a:pt x="200" y="301"/>
                  </a:lnTo>
                  <a:lnTo>
                    <a:pt x="215" y="297"/>
                  </a:lnTo>
                  <a:lnTo>
                    <a:pt x="229" y="289"/>
                  </a:lnTo>
                  <a:lnTo>
                    <a:pt x="242" y="282"/>
                  </a:lnTo>
                  <a:lnTo>
                    <a:pt x="254" y="272"/>
                  </a:lnTo>
                  <a:lnTo>
                    <a:pt x="264" y="264"/>
                  </a:lnTo>
                  <a:lnTo>
                    <a:pt x="275" y="252"/>
                  </a:lnTo>
                  <a:lnTo>
                    <a:pt x="283" y="241"/>
                  </a:lnTo>
                  <a:lnTo>
                    <a:pt x="291" y="227"/>
                  </a:lnTo>
                  <a:lnTo>
                    <a:pt x="297" y="214"/>
                  </a:lnTo>
                  <a:lnTo>
                    <a:pt x="303" y="200"/>
                  </a:lnTo>
                  <a:lnTo>
                    <a:pt x="306" y="185"/>
                  </a:lnTo>
                  <a:lnTo>
                    <a:pt x="310" y="169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10" y="138"/>
                  </a:lnTo>
                  <a:lnTo>
                    <a:pt x="306" y="124"/>
                  </a:lnTo>
                  <a:lnTo>
                    <a:pt x="303" y="107"/>
                  </a:lnTo>
                  <a:lnTo>
                    <a:pt x="297" y="95"/>
                  </a:lnTo>
                  <a:lnTo>
                    <a:pt x="291" y="80"/>
                  </a:lnTo>
                  <a:lnTo>
                    <a:pt x="283" y="68"/>
                  </a:lnTo>
                  <a:lnTo>
                    <a:pt x="275" y="56"/>
                  </a:lnTo>
                  <a:lnTo>
                    <a:pt x="264" y="45"/>
                  </a:lnTo>
                  <a:lnTo>
                    <a:pt x="254" y="35"/>
                  </a:lnTo>
                  <a:lnTo>
                    <a:pt x="242" y="27"/>
                  </a:lnTo>
                  <a:lnTo>
                    <a:pt x="229" y="18"/>
                  </a:lnTo>
                  <a:lnTo>
                    <a:pt x="215" y="12"/>
                  </a:lnTo>
                  <a:lnTo>
                    <a:pt x="200" y="6"/>
                  </a:lnTo>
                  <a:lnTo>
                    <a:pt x="186" y="2"/>
                  </a:lnTo>
                  <a:lnTo>
                    <a:pt x="171" y="0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6A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179208" y="5050339"/>
            <a:ext cx="35446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陈澍豪、李泽宇、林升升、叶劲亨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4" grpId="0" animBg="1"/>
      <p:bldP spid="32" grpId="0"/>
      <p:bldP spid="33" grpId="0" animBg="1"/>
      <p:bldP spid="34" grpId="0" animBg="1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B159FB3-5C10-4DCD-B30F-49A2D8E4ED37}"/>
              </a:ext>
            </a:extLst>
          </p:cNvPr>
          <p:cNvSpPr txBox="1"/>
          <p:nvPr/>
        </p:nvSpPr>
        <p:spPr>
          <a:xfrm>
            <a:off x="1895376" y="263463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作者列表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8A31FC-5913-4AA1-9680-DDADE3A6E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35" y="896722"/>
            <a:ext cx="9139242" cy="59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39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3001277" y="231225"/>
            <a:ext cx="5373597" cy="832889"/>
            <a:chOff x="4359955" y="1287239"/>
            <a:chExt cx="7164797" cy="1110519"/>
          </a:xfrm>
        </p:grpSpPr>
        <p:sp>
          <p:nvSpPr>
            <p:cNvPr id="231" name="TextBox 108"/>
            <p:cNvSpPr txBox="1"/>
            <p:nvPr/>
          </p:nvSpPr>
          <p:spPr>
            <a:xfrm>
              <a:off x="4359955" y="1566762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1400" dirty="0"/>
                <a:t>输入作者名，能展示该作者发表的所有论文信息。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按作者名称查询文章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96B3F6C-84D7-493B-A2FB-40A50445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68" y="1017021"/>
            <a:ext cx="8870863" cy="584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4304310" y="462246"/>
            <a:ext cx="5373597" cy="802706"/>
            <a:chOff x="5011840" y="1287239"/>
            <a:chExt cx="7164797" cy="1070275"/>
          </a:xfrm>
        </p:grpSpPr>
        <p:sp>
          <p:nvSpPr>
            <p:cNvPr id="231" name="TextBox 108"/>
            <p:cNvSpPr txBox="1"/>
            <p:nvPr/>
          </p:nvSpPr>
          <p:spPr>
            <a:xfrm>
              <a:off x="5011840" y="1526518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1400" dirty="0"/>
                <a:t>输出写文章最多的前</a:t>
              </a:r>
              <a:r>
                <a:rPr lang="en-US" altLang="zh-CN" sz="1400" dirty="0"/>
                <a:t>100</a:t>
              </a:r>
              <a:r>
                <a:rPr lang="zh-CN" altLang="zh-CN" sz="1400" dirty="0"/>
                <a:t>名作者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作者统计功能</a:t>
              </a:r>
            </a:p>
          </p:txBody>
        </p:sp>
      </p:grpSp>
      <p:pic>
        <p:nvPicPr>
          <p:cNvPr id="9218" name="图片 27">
            <a:extLst>
              <a:ext uri="{FF2B5EF4-FFF2-40B4-BE49-F238E27FC236}">
                <a16:creationId xmlns:a16="http://schemas.microsoft.com/office/drawing/2014/main" id="{404B7C38-93D2-403B-8ACE-F125C8C05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45" y="1300129"/>
            <a:ext cx="8256315" cy="54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893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3017521" y="431652"/>
            <a:ext cx="6212047" cy="839265"/>
            <a:chOff x="4426130" y="1202616"/>
            <a:chExt cx="8282730" cy="1119020"/>
          </a:xfrm>
        </p:grpSpPr>
        <p:sp>
          <p:nvSpPr>
            <p:cNvPr id="231" name="TextBox 108"/>
            <p:cNvSpPr txBox="1"/>
            <p:nvPr/>
          </p:nvSpPr>
          <p:spPr>
            <a:xfrm>
              <a:off x="4426130" y="1490640"/>
              <a:ext cx="8282730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/>
                <a:t>分析每一年发表的文章中，题目所包含的单词中，出现频率排名前</a:t>
              </a:r>
              <a:r>
                <a:rPr lang="en-US" altLang="zh-CN" sz="1400" dirty="0"/>
                <a:t>10</a:t>
              </a:r>
              <a:r>
                <a:rPr lang="zh-CN" altLang="en-US" sz="1400" dirty="0"/>
                <a:t>的关键词。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热点分析功能</a:t>
              </a:r>
            </a:p>
          </p:txBody>
        </p:sp>
      </p:grpSp>
      <p:pic>
        <p:nvPicPr>
          <p:cNvPr id="9219" name="图片 31">
            <a:extLst>
              <a:ext uri="{FF2B5EF4-FFF2-40B4-BE49-F238E27FC236}">
                <a16:creationId xmlns:a16="http://schemas.microsoft.com/office/drawing/2014/main" id="{762209FF-670C-4F23-B464-0ECF327DA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79" y="1244080"/>
            <a:ext cx="11290981" cy="554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027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图片 32">
            <a:extLst>
              <a:ext uri="{FF2B5EF4-FFF2-40B4-BE49-F238E27FC236}">
                <a16:creationId xmlns:a16="http://schemas.microsoft.com/office/drawing/2014/main" id="{A16ED1FE-9ACC-44D9-819B-7CAD18D0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9" y="1428675"/>
            <a:ext cx="10853763" cy="536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8">
            <a:extLst>
              <a:ext uri="{FF2B5EF4-FFF2-40B4-BE49-F238E27FC236}">
                <a16:creationId xmlns:a16="http://schemas.microsoft.com/office/drawing/2014/main" id="{2AB9CB7D-55C0-4684-8900-8A49889508CE}"/>
              </a:ext>
            </a:extLst>
          </p:cNvPr>
          <p:cNvSpPr txBox="1"/>
          <p:nvPr/>
        </p:nvSpPr>
        <p:spPr>
          <a:xfrm>
            <a:off x="3017521" y="647670"/>
            <a:ext cx="6212047" cy="623247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/>
              <a:t>分析每一年发表的文章中，题目所包含的单词中，出现频率排名前</a:t>
            </a:r>
            <a:r>
              <a:rPr lang="en-US" altLang="zh-CN" sz="1400" dirty="0"/>
              <a:t>10</a:t>
            </a:r>
            <a:r>
              <a:rPr lang="zh-CN" altLang="en-US" sz="1400" dirty="0"/>
              <a:t>的关键词。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14855D6-5AC6-49C4-B18E-9D76BEFCD2FE}"/>
              </a:ext>
            </a:extLst>
          </p:cNvPr>
          <p:cNvSpPr/>
          <p:nvPr/>
        </p:nvSpPr>
        <p:spPr>
          <a:xfrm>
            <a:off x="5061287" y="431652"/>
            <a:ext cx="1384994" cy="415499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热点分析功能</a:t>
            </a:r>
          </a:p>
        </p:txBody>
      </p:sp>
    </p:spTree>
    <p:extLst>
      <p:ext uri="{BB962C8B-B14F-4D97-AF65-F5344CB8AC3E}">
        <p14:creationId xmlns:p14="http://schemas.microsoft.com/office/powerpoint/2010/main" val="1108042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3257859" y="431653"/>
            <a:ext cx="5373597" cy="765571"/>
            <a:chOff x="4746581" y="1202616"/>
            <a:chExt cx="7164797" cy="1020761"/>
          </a:xfrm>
        </p:grpSpPr>
        <p:sp>
          <p:nvSpPr>
            <p:cNvPr id="231" name="TextBox 108"/>
            <p:cNvSpPr txBox="1"/>
            <p:nvPr/>
          </p:nvSpPr>
          <p:spPr>
            <a:xfrm>
              <a:off x="4746581" y="1392381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r>
                <a:rPr lang="zh-CN" altLang="zh-CN" sz="1400" dirty="0"/>
                <a:t>给定若干个关键字，能快速搜索到题目中包含该关键字的文章信息</a:t>
              </a: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模糊查询功能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0201CA5-012C-4DB9-81A2-9167AC422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" t="1178" b="1285"/>
          <a:stretch/>
        </p:blipFill>
        <p:spPr>
          <a:xfrm>
            <a:off x="1886465" y="1081810"/>
            <a:ext cx="8230018" cy="56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8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258644" y="2779436"/>
            <a:ext cx="5373597" cy="744710"/>
            <a:chOff x="5844960" y="1202616"/>
            <a:chExt cx="7164797" cy="992947"/>
          </a:xfrm>
        </p:grpSpPr>
        <p:sp>
          <p:nvSpPr>
            <p:cNvPr id="231" name="TextBox 108"/>
            <p:cNvSpPr txBox="1"/>
            <p:nvPr/>
          </p:nvSpPr>
          <p:spPr>
            <a:xfrm>
              <a:off x="5844960" y="1364567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/>
                <a:t>能显示整个作者合作关系图中各阶完全子图的个数。</a:t>
              </a: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聚团分析功能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E7E27A3-5D4D-485A-A7CE-401189C0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091" y="0"/>
            <a:ext cx="643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62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4081643" y="431652"/>
            <a:ext cx="5373597" cy="744710"/>
            <a:chOff x="5844960" y="1202616"/>
            <a:chExt cx="7164797" cy="992947"/>
          </a:xfrm>
        </p:grpSpPr>
        <p:sp>
          <p:nvSpPr>
            <p:cNvPr id="231" name="TextBox 108"/>
            <p:cNvSpPr txBox="1"/>
            <p:nvPr/>
          </p:nvSpPr>
          <p:spPr>
            <a:xfrm>
              <a:off x="5844960" y="1364567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/>
                <a:t>能够显示指定阶数的完全子图的具体信息，包含作者名</a:t>
              </a: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聚团分析功能扩展</a:t>
              </a:r>
            </a:p>
          </p:txBody>
        </p:sp>
      </p:grpSp>
      <p:pic>
        <p:nvPicPr>
          <p:cNvPr id="10242" name="图片 43">
            <a:extLst>
              <a:ext uri="{FF2B5EF4-FFF2-40B4-BE49-F238E27FC236}">
                <a16:creationId xmlns:a16="http://schemas.microsoft.com/office/drawing/2014/main" id="{DBF43D82-8E0D-43D9-9D53-4C407D31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224" y="1081808"/>
            <a:ext cx="7837923" cy="577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291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4081643" y="431652"/>
            <a:ext cx="5373597" cy="744710"/>
            <a:chOff x="5844960" y="1202616"/>
            <a:chExt cx="7164797" cy="992947"/>
          </a:xfrm>
        </p:grpSpPr>
        <p:sp>
          <p:nvSpPr>
            <p:cNvPr id="231" name="TextBox 108"/>
            <p:cNvSpPr txBox="1"/>
            <p:nvPr/>
          </p:nvSpPr>
          <p:spPr>
            <a:xfrm>
              <a:off x="5844960" y="1364567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r>
                <a:rPr lang="zh-CN" altLang="zh-CN" sz="1400" dirty="0"/>
                <a:t>通过图形化界面，展示作者之间合作关系图及其相关文章信息</a:t>
              </a: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关系图可视化功能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63ACB89-4BB2-48DC-AC4E-F9FEF81DE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" t="-3671" r="-494" b="7493"/>
          <a:stretch/>
        </p:blipFill>
        <p:spPr>
          <a:xfrm>
            <a:off x="507076" y="968613"/>
            <a:ext cx="11684924" cy="58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4696785" y="431652"/>
            <a:ext cx="5373597" cy="744710"/>
            <a:chOff x="6665149" y="1202616"/>
            <a:chExt cx="7164797" cy="992947"/>
          </a:xfrm>
        </p:grpSpPr>
        <p:sp>
          <p:nvSpPr>
            <p:cNvPr id="231" name="TextBox 108"/>
            <p:cNvSpPr txBox="1"/>
            <p:nvPr/>
          </p:nvSpPr>
          <p:spPr>
            <a:xfrm>
              <a:off x="6665149" y="1364567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r>
                <a:rPr lang="zh-CN" altLang="zh-CN" sz="1400" dirty="0"/>
                <a:t>作者之间合作关系图</a:t>
              </a:r>
              <a:r>
                <a:rPr lang="zh-CN" altLang="en-US" sz="1400" dirty="0"/>
                <a:t>是动态的，可拖动</a:t>
              </a:r>
              <a:endParaRPr lang="zh-CN" altLang="zh-CN" sz="1400" dirty="0"/>
            </a:p>
          </p:txBody>
        </p:sp>
        <p:sp>
          <p:nvSpPr>
            <p:cNvPr id="232" name="Rectangle 2"/>
            <p:cNvSpPr/>
            <p:nvPr/>
          </p:nvSpPr>
          <p:spPr>
            <a:xfrm>
              <a:off x="7151151" y="1202616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关系图可视化功能扩展</a:t>
              </a:r>
            </a:p>
          </p:txBody>
        </p:sp>
      </p:grpSp>
      <p:pic>
        <p:nvPicPr>
          <p:cNvPr id="8" name="2020-05-29-11-02-27">
            <a:hlinkClick r:id="" action="ppaction://media"/>
            <a:extLst>
              <a:ext uri="{FF2B5EF4-FFF2-40B4-BE49-F238E27FC236}">
                <a16:creationId xmlns:a16="http://schemas.microsoft.com/office/drawing/2014/main" id="{54F7D19D-6BE9-4930-A400-640284F6C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766" y="1081809"/>
            <a:ext cx="10994638" cy="55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84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1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07" grpId="0"/>
      <p:bldP spid="20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30018" y="69373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目录</a:t>
            </a:r>
          </a:p>
        </p:txBody>
      </p:sp>
      <p:cxnSp>
        <p:nvCxnSpPr>
          <p:cNvPr id="347" name="直接连接符 346"/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椭圆 401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3" name="椭圆 402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6" name="椭圆 405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9" name="椭圆 408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03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endCxn id="402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402" idx="1"/>
            <a:endCxn id="414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414" idx="3"/>
            <a:endCxn id="404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椭圆 413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5" name="直接连接符 414"/>
          <p:cNvCxnSpPr>
            <a:stCxn id="404" idx="3"/>
            <a:endCxn id="417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406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椭圆 416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8" name="直接连接符 417"/>
          <p:cNvCxnSpPr>
            <a:endCxn id="420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405" idx="7"/>
            <a:endCxn id="420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椭圆 419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1" name="直接连接符 420"/>
          <p:cNvCxnSpPr>
            <a:endCxn id="405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408" idx="5"/>
            <a:endCxn id="423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椭圆 422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4" name="直接连接符 423"/>
          <p:cNvCxnSpPr>
            <a:endCxn id="407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409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本框 425"/>
          <p:cNvSpPr txBox="1"/>
          <p:nvPr/>
        </p:nvSpPr>
        <p:spPr>
          <a:xfrm>
            <a:off x="370459" y="2995581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01</a:t>
            </a:r>
            <a:endParaRPr lang="zh-CN" altLang="en-US" sz="3600" dirty="0"/>
          </a:p>
        </p:txBody>
      </p:sp>
      <p:sp>
        <p:nvSpPr>
          <p:cNvPr id="427" name="文本框 426"/>
          <p:cNvSpPr txBox="1"/>
          <p:nvPr/>
        </p:nvSpPr>
        <p:spPr>
          <a:xfrm>
            <a:off x="2833103" y="4918924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428" name="文本框 427"/>
          <p:cNvSpPr txBox="1"/>
          <p:nvPr/>
        </p:nvSpPr>
        <p:spPr>
          <a:xfrm>
            <a:off x="5159667" y="3030868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03</a:t>
            </a:r>
            <a:endParaRPr lang="zh-CN" altLang="en-US" sz="3600" dirty="0"/>
          </a:p>
        </p:txBody>
      </p:sp>
      <p:sp>
        <p:nvSpPr>
          <p:cNvPr id="430" name="矩形 429"/>
          <p:cNvSpPr/>
          <p:nvPr/>
        </p:nvSpPr>
        <p:spPr>
          <a:xfrm>
            <a:off x="248740" y="2448886"/>
            <a:ext cx="35565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选题介绍及任务分工</a:t>
            </a:r>
          </a:p>
          <a:p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34" name="椭圆 433"/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5" name="椭圆 434"/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464806" y="2434725"/>
            <a:ext cx="3556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数据结构和核心算法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FE188F-B86B-42F4-B607-8E9C81B37578}"/>
              </a:ext>
            </a:extLst>
          </p:cNvPr>
          <p:cNvSpPr/>
          <p:nvPr/>
        </p:nvSpPr>
        <p:spPr>
          <a:xfrm>
            <a:off x="2873663" y="5408299"/>
            <a:ext cx="3824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功能演示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491260-84DA-4D6D-A3A1-409AA7E1B908}"/>
              </a:ext>
            </a:extLst>
          </p:cNvPr>
          <p:cNvSpPr txBox="1"/>
          <p:nvPr/>
        </p:nvSpPr>
        <p:spPr>
          <a:xfrm>
            <a:off x="8120331" y="4680509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91FCFF8-E0E9-49E6-80AC-3A2D40F12F4F}"/>
              </a:ext>
            </a:extLst>
          </p:cNvPr>
          <p:cNvSpPr/>
          <p:nvPr/>
        </p:nvSpPr>
        <p:spPr>
          <a:xfrm>
            <a:off x="7372476" y="5355058"/>
            <a:ext cx="3824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测试结果（性能分析）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4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162" dur="750" spd="-100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16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9" dur="750" spd="-100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6" dur="750" spd="-10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92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9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4" grpId="0" animBg="1"/>
      <p:bldP spid="417" grpId="0" animBg="1"/>
      <p:bldP spid="420" grpId="0" animBg="1"/>
      <p:bldP spid="423" grpId="0" animBg="1"/>
      <p:bldP spid="426" grpId="0"/>
      <p:bldP spid="426" grpId="1"/>
      <p:bldP spid="426" grpId="2"/>
      <p:bldP spid="427" grpId="0"/>
      <p:bldP spid="427" grpId="1"/>
      <p:bldP spid="427" grpId="2"/>
      <p:bldP spid="428" grpId="0"/>
      <p:bldP spid="428" grpId="1"/>
      <p:bldP spid="428" grpId="2"/>
      <p:bldP spid="430" grpId="0"/>
      <p:bldP spid="434" grpId="0" animBg="1"/>
      <p:bldP spid="435" grpId="0" animBg="1"/>
      <p:bldP spid="40" grpId="0"/>
      <p:bldP spid="43" grpId="0"/>
      <p:bldP spid="38" grpId="0"/>
      <p:bldP spid="38" grpId="1"/>
      <p:bldP spid="38" grpId="2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66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数据结构与核心算法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03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878097" y="945365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原文件数据格式</a:t>
            </a: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9AE8944C-2EFB-4F18-81BE-9A9D62F3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48" y="1511446"/>
            <a:ext cx="3855944" cy="495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635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5093130" y="2141752"/>
            <a:ext cx="1384994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Author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类的定义</a:t>
            </a: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F3D6D9E-7477-41F4-A651-44263001F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02281"/>
              </p:ext>
            </p:extLst>
          </p:nvPr>
        </p:nvGraphicFramePr>
        <p:xfrm>
          <a:off x="2351258" y="2731683"/>
          <a:ext cx="6747771" cy="3702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8729">
                  <a:extLst>
                    <a:ext uri="{9D8B030D-6E8A-4147-A177-3AD203B41FA5}">
                      <a16:colId xmlns:a16="http://schemas.microsoft.com/office/drawing/2014/main" val="2566615755"/>
                    </a:ext>
                  </a:extLst>
                </a:gridCol>
                <a:gridCol w="2249521">
                  <a:extLst>
                    <a:ext uri="{9D8B030D-6E8A-4147-A177-3AD203B41FA5}">
                      <a16:colId xmlns:a16="http://schemas.microsoft.com/office/drawing/2014/main" val="1983952508"/>
                    </a:ext>
                  </a:extLst>
                </a:gridCol>
                <a:gridCol w="2249521">
                  <a:extLst>
                    <a:ext uri="{9D8B030D-6E8A-4147-A177-3AD203B41FA5}">
                      <a16:colId xmlns:a16="http://schemas.microsoft.com/office/drawing/2014/main" val="1678122517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属性类型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属性名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3950685"/>
                  </a:ext>
                </a:extLst>
              </a:tr>
              <a:tr h="4403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String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name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作者名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837674"/>
                  </a:ext>
                </a:extLst>
              </a:tr>
              <a:tr h="4403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List&lt;Long&gt;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locations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索引位置集合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2766031"/>
                  </a:ext>
                </a:extLst>
              </a:tr>
              <a:tr h="4403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List&lt;String&gt;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records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包含此作者的记录集合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3166289"/>
                  </a:ext>
                </a:extLst>
              </a:tr>
              <a:tr h="19416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Map&lt;String, List&lt;String&gt;&gt;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collaborators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作者的合作者映射，</a:t>
                      </a:r>
                      <a:r>
                        <a:rPr lang="en-US" sz="1600" kern="100" dirty="0">
                          <a:effectLst/>
                        </a:rPr>
                        <a:t>key</a:t>
                      </a:r>
                      <a:r>
                        <a:rPr lang="zh-CN" sz="1600" kern="100" dirty="0">
                          <a:effectLst/>
                        </a:rPr>
                        <a:t>是共同创作的文章（论文）标题，</a:t>
                      </a:r>
                      <a:r>
                        <a:rPr lang="en-US" sz="1600" kern="100" dirty="0">
                          <a:effectLst/>
                        </a:rPr>
                        <a:t>value</a:t>
                      </a:r>
                      <a:r>
                        <a:rPr lang="zh-CN" sz="1600" kern="100" dirty="0">
                          <a:effectLst/>
                        </a:rPr>
                        <a:t>是这篇文章下的合作者名字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820112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878097" y="945365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索引文件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711006" y="1909332"/>
            <a:ext cx="1384994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Article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类的定义</a:t>
            </a: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878097" y="945365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索引文件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03AB5B7-964B-4A80-A0EC-78E2CE1FC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07138"/>
              </p:ext>
            </p:extLst>
          </p:nvPr>
        </p:nvGraphicFramePr>
        <p:xfrm>
          <a:off x="2433319" y="2827132"/>
          <a:ext cx="6774816" cy="260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7742">
                  <a:extLst>
                    <a:ext uri="{9D8B030D-6E8A-4147-A177-3AD203B41FA5}">
                      <a16:colId xmlns:a16="http://schemas.microsoft.com/office/drawing/2014/main" val="2042779409"/>
                    </a:ext>
                  </a:extLst>
                </a:gridCol>
                <a:gridCol w="2258537">
                  <a:extLst>
                    <a:ext uri="{9D8B030D-6E8A-4147-A177-3AD203B41FA5}">
                      <a16:colId xmlns:a16="http://schemas.microsoft.com/office/drawing/2014/main" val="2577646258"/>
                    </a:ext>
                  </a:extLst>
                </a:gridCol>
                <a:gridCol w="2258537">
                  <a:extLst>
                    <a:ext uri="{9D8B030D-6E8A-4147-A177-3AD203B41FA5}">
                      <a16:colId xmlns:a16="http://schemas.microsoft.com/office/drawing/2014/main" val="3586045637"/>
                    </a:ext>
                  </a:extLst>
                </a:gridCol>
              </a:tblGrid>
              <a:tr h="6517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属性类型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属性名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0654720"/>
                  </a:ext>
                </a:extLst>
              </a:tr>
              <a:tr h="6517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String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title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文章标题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6357614"/>
                  </a:ext>
                </a:extLst>
              </a:tr>
              <a:tr h="6517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List&lt;Long&gt;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locations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索引位置集合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921940"/>
                  </a:ext>
                </a:extLst>
              </a:tr>
              <a:tr h="6517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List&lt;String&gt;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records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文章记录集合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414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679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948553" y="1859744"/>
            <a:ext cx="4681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索引文件的构建步骤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008C23D-A1F1-41BD-9BC7-31D7585D2F99}"/>
              </a:ext>
            </a:extLst>
          </p:cNvPr>
          <p:cNvSpPr/>
          <p:nvPr/>
        </p:nvSpPr>
        <p:spPr>
          <a:xfrm>
            <a:off x="2965295" y="1024274"/>
            <a:ext cx="3855886" cy="1028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初始化两个类型为</a:t>
            </a:r>
            <a:r>
              <a:rPr lang="en-US" altLang="zh-CN" sz="1400" dirty="0"/>
              <a:t>Map&lt;String, List&lt;Long&gt;&gt;</a:t>
            </a:r>
            <a:r>
              <a:rPr lang="zh-CN" altLang="zh-CN" sz="1400" dirty="0"/>
              <a:t>的</a:t>
            </a:r>
            <a:r>
              <a:rPr lang="en-US" altLang="zh-CN" sz="1400" dirty="0" err="1"/>
              <a:t>authorIndex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titleIndex</a:t>
            </a:r>
            <a:r>
              <a:rPr lang="zh-CN" altLang="zh-CN" sz="1400" dirty="0"/>
              <a:t>对象</a:t>
            </a:r>
            <a:endParaRPr lang="zh-CN" altLang="en-US" sz="14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F4C4AC9-AD69-49FC-A3B2-E0C686435B6B}"/>
              </a:ext>
            </a:extLst>
          </p:cNvPr>
          <p:cNvSpPr/>
          <p:nvPr/>
        </p:nvSpPr>
        <p:spPr>
          <a:xfrm>
            <a:off x="3173976" y="5042480"/>
            <a:ext cx="3438525" cy="132611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分别提取</a:t>
            </a:r>
            <a:r>
              <a:rPr lang="en-US" altLang="zh-CN" sz="1400" dirty="0"/>
              <a:t>title</a:t>
            </a:r>
            <a:r>
              <a:rPr lang="zh-CN" altLang="zh-CN" sz="1400" dirty="0"/>
              <a:t>和</a:t>
            </a:r>
            <a:r>
              <a:rPr lang="en-US" altLang="zh-CN" sz="1400" dirty="0"/>
              <a:t>author</a:t>
            </a:r>
            <a:r>
              <a:rPr lang="zh-CN" altLang="zh-CN" sz="1400" dirty="0"/>
              <a:t>三级标签内容</a:t>
            </a:r>
            <a:r>
              <a:rPr lang="en-US" altLang="zh-CN" sz="1400" dirty="0" err="1"/>
              <a:t>authorName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titleName</a:t>
            </a:r>
            <a:r>
              <a:rPr lang="zh-CN" altLang="zh-CN" sz="1400" dirty="0"/>
              <a:t>，以</a:t>
            </a:r>
            <a:r>
              <a:rPr lang="en-US" altLang="zh-CN" sz="1400" dirty="0" err="1"/>
              <a:t>titleName</a:t>
            </a:r>
            <a:r>
              <a:rPr lang="zh-CN" altLang="zh-CN" sz="1400" dirty="0"/>
              <a:t>为</a:t>
            </a:r>
            <a:r>
              <a:rPr lang="en-US" altLang="zh-CN" sz="1400" dirty="0"/>
              <a:t>key</a:t>
            </a:r>
            <a:r>
              <a:rPr lang="zh-CN" altLang="zh-CN" sz="1400" dirty="0"/>
              <a:t>、</a:t>
            </a:r>
            <a:r>
              <a:rPr lang="en-US" altLang="zh-CN" sz="1400" dirty="0"/>
              <a:t>location</a:t>
            </a:r>
            <a:r>
              <a:rPr lang="zh-CN" altLang="zh-CN" sz="1400" dirty="0"/>
              <a:t>为</a:t>
            </a:r>
            <a:r>
              <a:rPr lang="en-US" altLang="zh-CN" sz="1400" dirty="0"/>
              <a:t>value</a:t>
            </a:r>
            <a:r>
              <a:rPr lang="zh-CN" altLang="zh-CN" sz="1400" dirty="0"/>
              <a:t>存入</a:t>
            </a:r>
            <a:r>
              <a:rPr lang="en-US" altLang="zh-CN" sz="1400" dirty="0" err="1"/>
              <a:t>titleIndex</a:t>
            </a:r>
            <a:r>
              <a:rPr lang="zh-CN" altLang="zh-CN" sz="1400" dirty="0"/>
              <a:t>，以</a:t>
            </a:r>
            <a:r>
              <a:rPr lang="en-US" altLang="zh-CN" sz="1400" dirty="0" err="1"/>
              <a:t>authorName</a:t>
            </a:r>
            <a:r>
              <a:rPr lang="zh-CN" altLang="zh-CN" sz="1400" dirty="0"/>
              <a:t>为</a:t>
            </a:r>
            <a:r>
              <a:rPr lang="en-US" altLang="zh-CN" sz="1400" dirty="0"/>
              <a:t>key</a:t>
            </a:r>
            <a:r>
              <a:rPr lang="zh-CN" altLang="zh-CN" sz="1400" dirty="0"/>
              <a:t>、</a:t>
            </a:r>
            <a:r>
              <a:rPr lang="en-US" altLang="zh-CN" sz="1400" dirty="0"/>
              <a:t>location</a:t>
            </a:r>
            <a:r>
              <a:rPr lang="zh-CN" altLang="zh-CN" sz="1400" dirty="0"/>
              <a:t>为</a:t>
            </a:r>
            <a:r>
              <a:rPr lang="en-US" altLang="zh-CN" sz="1400" dirty="0"/>
              <a:t>value</a:t>
            </a:r>
            <a:r>
              <a:rPr lang="zh-CN" altLang="zh-CN" sz="1400" dirty="0"/>
              <a:t>，存入</a:t>
            </a:r>
            <a:r>
              <a:rPr lang="en-US" altLang="zh-CN" sz="1400" dirty="0" err="1"/>
              <a:t>titleIndex</a:t>
            </a:r>
            <a:endParaRPr lang="zh-CN" altLang="en-US" sz="14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124BF64-4987-4BDF-9521-4709C7383644}"/>
              </a:ext>
            </a:extLst>
          </p:cNvPr>
          <p:cNvSpPr/>
          <p:nvPr/>
        </p:nvSpPr>
        <p:spPr>
          <a:xfrm>
            <a:off x="7768071" y="1015651"/>
            <a:ext cx="2402817" cy="5048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寻找二级标签的结束标签</a:t>
            </a:r>
            <a:endParaRPr lang="zh-CN" altLang="en-US" sz="1400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F1EA9E5-478F-43A8-BCBC-B02C12882E2F}"/>
              </a:ext>
            </a:extLst>
          </p:cNvPr>
          <p:cNvSpPr/>
          <p:nvPr/>
        </p:nvSpPr>
        <p:spPr>
          <a:xfrm>
            <a:off x="10962404" y="1525083"/>
            <a:ext cx="1229595" cy="20253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将</a:t>
            </a:r>
            <a:r>
              <a:rPr lang="en-US" altLang="zh-CN" sz="1400" dirty="0" err="1"/>
              <a:t>authorIndex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titleIndex</a:t>
            </a:r>
            <a:r>
              <a:rPr lang="zh-CN" altLang="zh-CN" sz="1400" dirty="0"/>
              <a:t>写入文件并清空</a:t>
            </a:r>
            <a:r>
              <a:rPr lang="en-US" altLang="zh-CN" sz="1400" dirty="0" err="1"/>
              <a:t>authorIndex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titleIndex</a:t>
            </a:r>
            <a:endParaRPr lang="zh-CN" altLang="en-US" sz="1400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CA8424D-AA2A-4534-A56F-D1942115C75C}"/>
              </a:ext>
            </a:extLst>
          </p:cNvPr>
          <p:cNvSpPr/>
          <p:nvPr/>
        </p:nvSpPr>
        <p:spPr>
          <a:xfrm>
            <a:off x="2980067" y="3732693"/>
            <a:ext cx="3855885" cy="8633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寻找二级标签的开始标签，并记录这条记录的起始位置</a:t>
            </a:r>
            <a:r>
              <a:rPr lang="en-US" altLang="zh-CN" sz="1400" dirty="0"/>
              <a:t>location</a:t>
            </a:r>
            <a:endParaRPr lang="zh-CN" altLang="en-US" sz="1400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8194792-980E-4291-A2EA-061A9E27CE70}"/>
              </a:ext>
            </a:extLst>
          </p:cNvPr>
          <p:cNvSpPr/>
          <p:nvPr/>
        </p:nvSpPr>
        <p:spPr>
          <a:xfrm>
            <a:off x="2950526" y="2429079"/>
            <a:ext cx="3885426" cy="8633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读取原数据文件一段内容（内容长度大于任意二级标签内容长度）</a:t>
            </a:r>
            <a:endParaRPr lang="zh-CN" altLang="en-US" sz="1400" dirty="0"/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F5F45482-6B6C-44AB-90B9-DE1EB64A3CBB}"/>
              </a:ext>
            </a:extLst>
          </p:cNvPr>
          <p:cNvSpPr/>
          <p:nvPr/>
        </p:nvSpPr>
        <p:spPr>
          <a:xfrm>
            <a:off x="7613979" y="1917976"/>
            <a:ext cx="2920672" cy="1326119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 err="1"/>
              <a:t>authorIndex</a:t>
            </a:r>
            <a:r>
              <a:rPr lang="zh-CN" altLang="zh-CN" sz="1400" dirty="0"/>
              <a:t>和</a:t>
            </a:r>
            <a:r>
              <a:rPr lang="en-US" altLang="zh-CN" sz="1400" dirty="0" err="1"/>
              <a:t>titleIndex</a:t>
            </a:r>
            <a:r>
              <a:rPr lang="zh-CN" altLang="zh-CN" sz="1400" dirty="0"/>
              <a:t>的大小是否大于阈值</a:t>
            </a:r>
            <a:endParaRPr lang="zh-CN" altLang="en-US" sz="1400" dirty="0"/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E70C4494-94DA-4D21-8071-51F22F667126}"/>
              </a:ext>
            </a:extLst>
          </p:cNvPr>
          <p:cNvSpPr/>
          <p:nvPr/>
        </p:nvSpPr>
        <p:spPr>
          <a:xfrm>
            <a:off x="7613977" y="4258115"/>
            <a:ext cx="2920672" cy="1326119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400" dirty="0"/>
              <a:t>是否到达原数据文件末尾</a:t>
            </a:r>
            <a:endParaRPr lang="zh-CN" altLang="en-US" sz="1400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32A33A32-E6DC-4B57-BAB2-26D83C4F0A2F}"/>
              </a:ext>
            </a:extLst>
          </p:cNvPr>
          <p:cNvSpPr/>
          <p:nvPr/>
        </p:nvSpPr>
        <p:spPr>
          <a:xfrm>
            <a:off x="4618125" y="1917976"/>
            <a:ext cx="361133" cy="66349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86766606-BB47-465D-BC28-A4A34AFE02FB}"/>
              </a:ext>
            </a:extLst>
          </p:cNvPr>
          <p:cNvSpPr/>
          <p:nvPr/>
        </p:nvSpPr>
        <p:spPr>
          <a:xfrm>
            <a:off x="4618755" y="3233852"/>
            <a:ext cx="361133" cy="66349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25B8B08E-E9E2-48A4-A307-00D496A17581}"/>
              </a:ext>
            </a:extLst>
          </p:cNvPr>
          <p:cNvSpPr/>
          <p:nvPr/>
        </p:nvSpPr>
        <p:spPr>
          <a:xfrm>
            <a:off x="4618125" y="4487503"/>
            <a:ext cx="361133" cy="66349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19154727-7876-4B19-9816-F98C5B28D6E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6612501" y="1268064"/>
            <a:ext cx="1155570" cy="443747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箭头: 下 40">
            <a:extLst>
              <a:ext uri="{FF2B5EF4-FFF2-40B4-BE49-F238E27FC236}">
                <a16:creationId xmlns:a16="http://schemas.microsoft.com/office/drawing/2014/main" id="{7F7370EF-CB87-42FC-8AC5-90AFCC42E215}"/>
              </a:ext>
            </a:extLst>
          </p:cNvPr>
          <p:cNvSpPr/>
          <p:nvPr/>
        </p:nvSpPr>
        <p:spPr>
          <a:xfrm>
            <a:off x="8893746" y="1506897"/>
            <a:ext cx="332959" cy="51422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箭头: 下 41">
            <a:extLst>
              <a:ext uri="{FF2B5EF4-FFF2-40B4-BE49-F238E27FC236}">
                <a16:creationId xmlns:a16="http://schemas.microsoft.com/office/drawing/2014/main" id="{7C54D463-C025-4768-A3EA-8C088B7A2310}"/>
              </a:ext>
            </a:extLst>
          </p:cNvPr>
          <p:cNvSpPr/>
          <p:nvPr/>
        </p:nvSpPr>
        <p:spPr>
          <a:xfrm>
            <a:off x="8893746" y="3149121"/>
            <a:ext cx="407877" cy="1203968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箭头: 下 42">
            <a:extLst>
              <a:ext uri="{FF2B5EF4-FFF2-40B4-BE49-F238E27FC236}">
                <a16:creationId xmlns:a16="http://schemas.microsoft.com/office/drawing/2014/main" id="{0021B5D8-9521-4142-AD77-4499F6907E2C}"/>
              </a:ext>
            </a:extLst>
          </p:cNvPr>
          <p:cNvSpPr/>
          <p:nvPr/>
        </p:nvSpPr>
        <p:spPr>
          <a:xfrm rot="16200000">
            <a:off x="10455201" y="2188387"/>
            <a:ext cx="456596" cy="785295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圆角右 17">
            <a:extLst>
              <a:ext uri="{FF2B5EF4-FFF2-40B4-BE49-F238E27FC236}">
                <a16:creationId xmlns:a16="http://schemas.microsoft.com/office/drawing/2014/main" id="{E5DE26DC-291A-4003-83FB-E6729038C6F7}"/>
              </a:ext>
            </a:extLst>
          </p:cNvPr>
          <p:cNvSpPr/>
          <p:nvPr/>
        </p:nvSpPr>
        <p:spPr>
          <a:xfrm rot="10800000">
            <a:off x="9183574" y="3523265"/>
            <a:ext cx="2417875" cy="540434"/>
          </a:xfrm>
          <a:prstGeom prst="bent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AE169CB-8376-4BD2-9DA9-E1ADE054E765}"/>
              </a:ext>
            </a:extLst>
          </p:cNvPr>
          <p:cNvCxnSpPr>
            <a:stCxn id="27" idx="1"/>
          </p:cNvCxnSpPr>
          <p:nvPr/>
        </p:nvCxnSpPr>
        <p:spPr>
          <a:xfrm rot="10800000">
            <a:off x="4893239" y="2249721"/>
            <a:ext cx="2720739" cy="2671454"/>
          </a:xfrm>
          <a:prstGeom prst="bentConnector3">
            <a:avLst>
              <a:gd name="adj1" fmla="val 658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AF6D214-DC4E-4FFF-A7D0-7C98D5C750C8}"/>
              </a:ext>
            </a:extLst>
          </p:cNvPr>
          <p:cNvSpPr/>
          <p:nvPr/>
        </p:nvSpPr>
        <p:spPr>
          <a:xfrm>
            <a:off x="8105775" y="5986496"/>
            <a:ext cx="1960338" cy="4953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/>
              <a:t>结束</a:t>
            </a: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5C6C1A40-5538-4AD4-83DF-8B2DEBD9BBA8}"/>
              </a:ext>
            </a:extLst>
          </p:cNvPr>
          <p:cNvSpPr/>
          <p:nvPr/>
        </p:nvSpPr>
        <p:spPr>
          <a:xfrm>
            <a:off x="8917117" y="5373168"/>
            <a:ext cx="361133" cy="663491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DFB854-A92B-4220-B2CF-8CB216A2781B}"/>
              </a:ext>
            </a:extLst>
          </p:cNvPr>
          <p:cNvSpPr txBox="1"/>
          <p:nvPr/>
        </p:nvSpPr>
        <p:spPr>
          <a:xfrm>
            <a:off x="10397247" y="2082887"/>
            <a:ext cx="3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F3CA28-9FA5-40F8-A818-D1B445395DF5}"/>
              </a:ext>
            </a:extLst>
          </p:cNvPr>
          <p:cNvSpPr txBox="1"/>
          <p:nvPr/>
        </p:nvSpPr>
        <p:spPr>
          <a:xfrm>
            <a:off x="8555983" y="5481092"/>
            <a:ext cx="3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F9F6284-4B72-4CE6-9270-0BE436FAEE44}"/>
              </a:ext>
            </a:extLst>
          </p:cNvPr>
          <p:cNvSpPr txBox="1"/>
          <p:nvPr/>
        </p:nvSpPr>
        <p:spPr>
          <a:xfrm>
            <a:off x="8532613" y="3490335"/>
            <a:ext cx="3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321D1F2-ED73-4692-95AB-01543C05BA02}"/>
              </a:ext>
            </a:extLst>
          </p:cNvPr>
          <p:cNvSpPr txBox="1"/>
          <p:nvPr/>
        </p:nvSpPr>
        <p:spPr>
          <a:xfrm>
            <a:off x="7495661" y="4427830"/>
            <a:ext cx="3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070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  <p:bldP spid="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5" grpId="0" animBg="1"/>
      <p:bldP spid="27" grpId="0" animBg="1"/>
      <p:bldP spid="11" grpId="0" animBg="1"/>
      <p:bldP spid="34" grpId="0" animBg="1"/>
      <p:bldP spid="35" grpId="0" animBg="1"/>
      <p:bldP spid="41" grpId="0" animBg="1"/>
      <p:bldP spid="42" grpId="0" animBg="1"/>
      <p:bldP spid="43" grpId="0" animBg="1"/>
      <p:bldP spid="18" grpId="0" animBg="1"/>
      <p:bldP spid="28" grpId="0" animBg="1"/>
      <p:bldP spid="51" grpId="0" animBg="1"/>
      <p:bldP spid="29" grpId="0"/>
      <p:bldP spid="53" grpId="0"/>
      <p:bldP spid="54" grpId="0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889686" y="3810485"/>
            <a:ext cx="328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根据索引文件进行搜索</a:t>
            </a:r>
          </a:p>
        </p:txBody>
      </p:sp>
      <p:pic>
        <p:nvPicPr>
          <p:cNvPr id="2050" name="图片 7">
            <a:extLst>
              <a:ext uri="{FF2B5EF4-FFF2-40B4-BE49-F238E27FC236}">
                <a16:creationId xmlns:a16="http://schemas.microsoft.com/office/drawing/2014/main" id="{9BF6F723-58C5-4FE0-B108-B4D7E65C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74" y="0"/>
            <a:ext cx="2847250" cy="673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233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070926" y="1789212"/>
            <a:ext cx="1384994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记录热词分析结果的</a:t>
            </a: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yearSentence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878097" y="945365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热词分析</a:t>
            </a:r>
          </a:p>
        </p:txBody>
      </p:sp>
      <p:pic>
        <p:nvPicPr>
          <p:cNvPr id="4098" name="图片 10">
            <a:extLst>
              <a:ext uri="{FF2B5EF4-FFF2-40B4-BE49-F238E27FC236}">
                <a16:creationId xmlns:a16="http://schemas.microsoft.com/office/drawing/2014/main" id="{121DD701-F210-4885-9BE6-875EA20A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46" y="2731683"/>
            <a:ext cx="7806947" cy="34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500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070926" y="1789212"/>
            <a:ext cx="1384994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1299234" y="3306235"/>
            <a:ext cx="342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热词分析步骤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132A34-C17C-4D78-840E-AA3C4BE46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23" y="0"/>
            <a:ext cx="6271341" cy="69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2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070926" y="1789212"/>
            <a:ext cx="1384994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757049" y="332263"/>
            <a:ext cx="514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部分匹配步骤</a:t>
            </a:r>
            <a:r>
              <a:rPr lang="en-US" altLang="zh-CN" sz="2400" dirty="0"/>
              <a:t>——</a:t>
            </a:r>
            <a:r>
              <a:rPr lang="zh-CN" altLang="en-US" sz="2400" dirty="0"/>
              <a:t>通过正则匹配法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A2FB28-C035-4741-AC99-A15720F17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15" y="1092797"/>
            <a:ext cx="7233640" cy="55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8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070926" y="1789212"/>
            <a:ext cx="1384994" cy="41549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124691" y="3065118"/>
            <a:ext cx="5449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部分匹配步骤扩展</a:t>
            </a:r>
            <a:endParaRPr lang="en-US" altLang="zh-CN" sz="2400" dirty="0"/>
          </a:p>
          <a:p>
            <a:r>
              <a:rPr lang="en-US" altLang="zh-CN" sz="2400" dirty="0"/>
              <a:t>——</a:t>
            </a:r>
            <a:r>
              <a:rPr lang="zh-CN" altLang="en-US" sz="2400" dirty="0"/>
              <a:t>通过全文检索法</a:t>
            </a:r>
          </a:p>
        </p:txBody>
      </p:sp>
      <p:pic>
        <p:nvPicPr>
          <p:cNvPr id="10242" name="图片 1">
            <a:extLst>
              <a:ext uri="{FF2B5EF4-FFF2-40B4-BE49-F238E27FC236}">
                <a16:creationId xmlns:a16="http://schemas.microsoft.com/office/drawing/2014/main" id="{5D869A75-D68F-4471-84C3-DB3ABAA7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08" y="3429000"/>
            <a:ext cx="7619478" cy="33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9DBC66ED-A7D8-40C5-B53A-742BFA8CE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08" y="87413"/>
            <a:ext cx="7741349" cy="33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287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</a:rPr>
              <a:t>选题介绍及任务分工</a:t>
            </a: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01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3904958" y="1810298"/>
            <a:ext cx="3897921" cy="51871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根据源文件构建的无向图</a:t>
            </a: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myMap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711006" y="978115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聚团分析</a:t>
            </a: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766B0727-F36D-48C0-86F8-92AFD5E2E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50" y="2691170"/>
            <a:ext cx="7091321" cy="318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3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2"/>
          <p:cNvSpPr/>
          <p:nvPr/>
        </p:nvSpPr>
        <p:spPr>
          <a:xfrm>
            <a:off x="4234427" y="1845246"/>
            <a:ext cx="3200053" cy="72385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记录统计结果的</a:t>
            </a: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resultList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711006" y="978115"/>
            <a:ext cx="32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聚团分析</a:t>
            </a:r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B8B8D266-C98E-47D8-8309-E5CF73A7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74" y="2794382"/>
            <a:ext cx="8542146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340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48" grpId="0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815523" y="3198167"/>
            <a:ext cx="320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聚团分析</a:t>
            </a:r>
            <a:r>
              <a:rPr lang="en-US" altLang="zh-CN" sz="2400" dirty="0"/>
              <a:t>—</a:t>
            </a:r>
          </a:p>
          <a:p>
            <a:r>
              <a:rPr lang="zh-CN" altLang="en-US" sz="2400" dirty="0"/>
              <a:t>构建无向图</a:t>
            </a:r>
            <a:r>
              <a:rPr lang="en-US" altLang="zh-CN" sz="2400" dirty="0" err="1"/>
              <a:t>myMap</a:t>
            </a:r>
            <a:endParaRPr lang="zh-CN" altLang="en-US" sz="2400" dirty="0"/>
          </a:p>
        </p:txBody>
      </p:sp>
      <p:pic>
        <p:nvPicPr>
          <p:cNvPr id="8194" name="图片 1">
            <a:extLst>
              <a:ext uri="{FF2B5EF4-FFF2-40B4-BE49-F238E27FC236}">
                <a16:creationId xmlns:a16="http://schemas.microsoft.com/office/drawing/2014/main" id="{A8BA3E74-D638-4FC7-9A77-DFCB5BA7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20" y="66146"/>
            <a:ext cx="6004983" cy="653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776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6227948" y="261800"/>
            <a:ext cx="397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聚团分析</a:t>
            </a:r>
            <a:r>
              <a:rPr lang="en-US" altLang="zh-CN" sz="2400" dirty="0"/>
              <a:t>—</a:t>
            </a:r>
          </a:p>
          <a:p>
            <a:r>
              <a:rPr lang="zh-CN" altLang="en-US" sz="2400" dirty="0"/>
              <a:t>统计各阶子图数量</a:t>
            </a:r>
          </a:p>
        </p:txBody>
      </p:sp>
      <p:pic>
        <p:nvPicPr>
          <p:cNvPr id="8195" name="图片 1">
            <a:extLst>
              <a:ext uri="{FF2B5EF4-FFF2-40B4-BE49-F238E27FC236}">
                <a16:creationId xmlns:a16="http://schemas.microsoft.com/office/drawing/2014/main" id="{955D4C31-3DB0-4DC8-87EA-C7B066937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r="2690"/>
          <a:stretch/>
        </p:blipFill>
        <p:spPr bwMode="auto">
          <a:xfrm>
            <a:off x="30010" y="2299406"/>
            <a:ext cx="6197938" cy="425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图片 1">
            <a:extLst>
              <a:ext uri="{FF2B5EF4-FFF2-40B4-BE49-F238E27FC236}">
                <a16:creationId xmlns:a16="http://schemas.microsoft.com/office/drawing/2014/main" id="{F1E33978-7286-42A8-829B-9E52F2210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r="2256"/>
          <a:stretch/>
        </p:blipFill>
        <p:spPr bwMode="auto">
          <a:xfrm>
            <a:off x="6227948" y="2349501"/>
            <a:ext cx="5957476" cy="393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133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6227948" y="261800"/>
            <a:ext cx="397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可视化实现</a:t>
            </a:r>
            <a:r>
              <a:rPr lang="en-US" altLang="zh-CN" sz="2400" dirty="0"/>
              <a:t>—</a:t>
            </a:r>
          </a:p>
          <a:p>
            <a:r>
              <a:rPr lang="zh-CN" altLang="en-US" sz="2400" dirty="0"/>
              <a:t>三层架构搭建</a:t>
            </a:r>
            <a:r>
              <a:rPr lang="en-US" altLang="zh-CN" sz="2400" dirty="0"/>
              <a:t>web</a:t>
            </a:r>
            <a:r>
              <a:rPr lang="zh-CN" altLang="en-US" sz="2400" dirty="0"/>
              <a:t>应用</a:t>
            </a:r>
          </a:p>
        </p:txBody>
      </p:sp>
      <p:pic>
        <p:nvPicPr>
          <p:cNvPr id="3074" name="图片 21">
            <a:extLst>
              <a:ext uri="{FF2B5EF4-FFF2-40B4-BE49-F238E27FC236}">
                <a16:creationId xmlns:a16="http://schemas.microsoft.com/office/drawing/2014/main" id="{9AD2344B-3403-499C-ACE6-FC162169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88" y="1466335"/>
            <a:ext cx="8590608" cy="541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470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778939" y="3263216"/>
            <a:ext cx="397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可视化实现</a:t>
            </a:r>
            <a:r>
              <a:rPr lang="en-US" altLang="zh-CN" sz="2400" dirty="0"/>
              <a:t>—</a:t>
            </a:r>
          </a:p>
          <a:p>
            <a:r>
              <a:rPr lang="zh-CN" altLang="en-US" sz="2400" dirty="0"/>
              <a:t>根据作者名进行搜索</a:t>
            </a:r>
          </a:p>
        </p:txBody>
      </p:sp>
      <p:pic>
        <p:nvPicPr>
          <p:cNvPr id="4098" name="图片 12">
            <a:extLst>
              <a:ext uri="{FF2B5EF4-FFF2-40B4-BE49-F238E27FC236}">
                <a16:creationId xmlns:a16="http://schemas.microsoft.com/office/drawing/2014/main" id="{6584671A-EF8D-44A9-B57C-FF0FEF8B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25" y="106580"/>
            <a:ext cx="7219933" cy="664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242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778939" y="3263216"/>
            <a:ext cx="397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可视化实现</a:t>
            </a:r>
            <a:r>
              <a:rPr lang="en-US" altLang="zh-CN" sz="2400" dirty="0"/>
              <a:t>—</a:t>
            </a:r>
          </a:p>
          <a:p>
            <a:r>
              <a:rPr lang="zh-CN" altLang="en-US" sz="2400" dirty="0"/>
              <a:t>根据文献名称进行搜索</a:t>
            </a:r>
          </a:p>
        </p:txBody>
      </p:sp>
      <p:pic>
        <p:nvPicPr>
          <p:cNvPr id="5122" name="图片 57">
            <a:extLst>
              <a:ext uri="{FF2B5EF4-FFF2-40B4-BE49-F238E27FC236}">
                <a16:creationId xmlns:a16="http://schemas.microsoft.com/office/drawing/2014/main" id="{54347E50-1AC3-43F4-A878-074AB1FF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19" y="36075"/>
            <a:ext cx="5326141" cy="686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94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852206" y="424046"/>
            <a:ext cx="4421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可视化实现</a:t>
            </a:r>
            <a:r>
              <a:rPr lang="en-US" altLang="zh-CN" sz="2400" dirty="0"/>
              <a:t>—</a:t>
            </a:r>
          </a:p>
          <a:p>
            <a:r>
              <a:rPr lang="zh-CN" altLang="en-US" sz="2400" dirty="0"/>
              <a:t>输出写文章最多的前</a:t>
            </a:r>
            <a:r>
              <a:rPr lang="en-US" altLang="zh-CN" sz="2400" dirty="0"/>
              <a:t>100</a:t>
            </a:r>
            <a:r>
              <a:rPr lang="zh-CN" altLang="en-US" sz="2400" dirty="0"/>
              <a:t>名作者</a:t>
            </a:r>
          </a:p>
        </p:txBody>
      </p:sp>
      <p:pic>
        <p:nvPicPr>
          <p:cNvPr id="6146" name="图片 14">
            <a:extLst>
              <a:ext uri="{FF2B5EF4-FFF2-40B4-BE49-F238E27FC236}">
                <a16:creationId xmlns:a16="http://schemas.microsoft.com/office/drawing/2014/main" id="{60A23F97-1C63-499C-89E1-D186A228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966" y="1540851"/>
            <a:ext cx="8908255" cy="53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797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983865" y="234950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577344" y="449240"/>
            <a:ext cx="4862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可视化实现</a:t>
            </a:r>
            <a:r>
              <a:rPr lang="en-US" altLang="zh-CN" sz="2400" dirty="0"/>
              <a:t>—</a:t>
            </a:r>
          </a:p>
          <a:p>
            <a:r>
              <a:rPr lang="zh-CN" altLang="en-US" sz="2400" dirty="0"/>
              <a:t>   匹配搜索功能</a:t>
            </a:r>
          </a:p>
        </p:txBody>
      </p:sp>
      <p:pic>
        <p:nvPicPr>
          <p:cNvPr id="8194" name="图片 35">
            <a:extLst>
              <a:ext uri="{FF2B5EF4-FFF2-40B4-BE49-F238E27FC236}">
                <a16:creationId xmlns:a16="http://schemas.microsoft.com/office/drawing/2014/main" id="{59A28D1F-3CD6-444B-9817-15A7BEC54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12" y="1297613"/>
            <a:ext cx="9524925" cy="567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465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41">
            <a:extLst>
              <a:ext uri="{FF2B5EF4-FFF2-40B4-BE49-F238E27FC236}">
                <a16:creationId xmlns:a16="http://schemas.microsoft.com/office/drawing/2014/main" id="{6890A1F5-6052-4693-98FD-D1C91F0EF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" y="1721263"/>
            <a:ext cx="5854468" cy="333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Freeform 6222"/>
          <p:cNvSpPr/>
          <p:nvPr/>
        </p:nvSpPr>
        <p:spPr bwMode="auto">
          <a:xfrm>
            <a:off x="2841710" y="234553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577344" y="449240"/>
            <a:ext cx="4862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可视化实现</a:t>
            </a:r>
            <a:r>
              <a:rPr lang="en-US" altLang="zh-CN" sz="2400" dirty="0"/>
              <a:t>—</a:t>
            </a:r>
          </a:p>
          <a:p>
            <a:r>
              <a:rPr lang="zh-CN" altLang="en-US" sz="2400" dirty="0"/>
              <a:t>   显示聚团分析结果</a:t>
            </a:r>
          </a:p>
        </p:txBody>
      </p:sp>
      <p:pic>
        <p:nvPicPr>
          <p:cNvPr id="9219" name="图片 18">
            <a:extLst>
              <a:ext uri="{FF2B5EF4-FFF2-40B4-BE49-F238E27FC236}">
                <a16:creationId xmlns:a16="http://schemas.microsoft.com/office/drawing/2014/main" id="{CD40EEC3-5390-4C7D-A793-32F9C6371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15" y="1475040"/>
            <a:ext cx="7862987" cy="573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513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椭圆 132"/>
          <p:cNvSpPr/>
          <p:nvPr/>
        </p:nvSpPr>
        <p:spPr>
          <a:xfrm>
            <a:off x="1623259" y="721477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4" name="组合 133"/>
          <p:cNvGrpSpPr/>
          <p:nvPr/>
        </p:nvGrpSpPr>
        <p:grpSpPr>
          <a:xfrm>
            <a:off x="2158235" y="964513"/>
            <a:ext cx="423978" cy="425715"/>
            <a:chOff x="11522075" y="5773738"/>
            <a:chExt cx="387350" cy="388938"/>
          </a:xfrm>
        </p:grpSpPr>
        <p:sp>
          <p:nvSpPr>
            <p:cNvPr id="135" name="Freeform 7"/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Rectangle 8"/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Rectangle 9"/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Rectangle 10"/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Rectangle 11"/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"/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"/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4" name="文本框 143"/>
          <p:cNvSpPr txBox="1"/>
          <p:nvPr/>
        </p:nvSpPr>
        <p:spPr>
          <a:xfrm>
            <a:off x="1426234" y="1535184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选题介绍</a:t>
            </a:r>
          </a:p>
        </p:txBody>
      </p:sp>
      <p:grpSp>
        <p:nvGrpSpPr>
          <p:cNvPr id="146" name="Group 4"/>
          <p:cNvGrpSpPr/>
          <p:nvPr/>
        </p:nvGrpSpPr>
        <p:grpSpPr>
          <a:xfrm>
            <a:off x="3638239" y="1704461"/>
            <a:ext cx="7391879" cy="3098566"/>
            <a:chOff x="5710973" y="1377290"/>
            <a:chExt cx="9855840" cy="4131422"/>
          </a:xfrm>
        </p:grpSpPr>
        <p:sp>
          <p:nvSpPr>
            <p:cNvPr id="147" name="TextBox 108"/>
            <p:cNvSpPr txBox="1"/>
            <p:nvPr/>
          </p:nvSpPr>
          <p:spPr>
            <a:xfrm>
              <a:off x="8402016" y="4677714"/>
              <a:ext cx="7164797" cy="830998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endParaRPr lang="zh-CN" altLang="zh-CN" dirty="0"/>
            </a:p>
          </p:txBody>
        </p:sp>
        <p:sp>
          <p:nvSpPr>
            <p:cNvPr id="148" name="Rectangle 2"/>
            <p:cNvSpPr/>
            <p:nvPr/>
          </p:nvSpPr>
          <p:spPr>
            <a:xfrm>
              <a:off x="5710973" y="1377290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为科研工作者设计一个文献管理系统，提高科学文献的管理效率。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6217017-925E-4B7A-BAE9-90A72B7E7AA9}"/>
              </a:ext>
            </a:extLst>
          </p:cNvPr>
          <p:cNvSpPr txBox="1"/>
          <p:nvPr/>
        </p:nvSpPr>
        <p:spPr>
          <a:xfrm>
            <a:off x="1426234" y="2610683"/>
            <a:ext cx="9623147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F1.</a:t>
            </a:r>
            <a:r>
              <a:rPr lang="zh-CN" altLang="zh-CN" b="1" dirty="0"/>
              <a:t>基本搜索功能。</a:t>
            </a:r>
            <a:endParaRPr lang="en-US" altLang="zh-CN" b="1" dirty="0"/>
          </a:p>
          <a:p>
            <a:r>
              <a:rPr lang="zh-CN" altLang="zh-CN" sz="1600" dirty="0"/>
              <a:t>输入作者名，能展示该作者发表的所有论文信息。输入完整的论文的题目，能展示该论文的其他相关信息</a:t>
            </a:r>
          </a:p>
          <a:p>
            <a:r>
              <a:rPr lang="en-US" altLang="zh-CN" b="1" dirty="0"/>
              <a:t>F2.</a:t>
            </a:r>
            <a:r>
              <a:rPr lang="zh-CN" altLang="zh-CN" b="1" dirty="0"/>
              <a:t>相关搜索。</a:t>
            </a:r>
            <a:endParaRPr lang="en-US" altLang="zh-CN" b="1" dirty="0"/>
          </a:p>
          <a:p>
            <a:r>
              <a:rPr lang="zh-CN" altLang="zh-CN" sz="1600" dirty="0"/>
              <a:t>输入作者名，能展示于该作者有合作关系的其他所以作者。</a:t>
            </a:r>
          </a:p>
          <a:p>
            <a:r>
              <a:rPr lang="en-US" altLang="zh-CN" b="1" dirty="0"/>
              <a:t>F3.</a:t>
            </a:r>
            <a:r>
              <a:rPr lang="zh-CN" altLang="zh-CN" b="1" dirty="0"/>
              <a:t>作者统计功能。</a:t>
            </a:r>
            <a:endParaRPr lang="en-US" altLang="zh-CN" sz="1600" dirty="0"/>
          </a:p>
          <a:p>
            <a:r>
              <a:rPr lang="zh-CN" altLang="zh-CN" sz="1600" dirty="0"/>
              <a:t>输出写文章最多的前</a:t>
            </a:r>
            <a:r>
              <a:rPr lang="en-US" altLang="zh-CN" sz="1600" dirty="0"/>
              <a:t>100</a:t>
            </a:r>
            <a:r>
              <a:rPr lang="zh-CN" altLang="zh-CN" sz="1600" dirty="0"/>
              <a:t>名作者。</a:t>
            </a:r>
          </a:p>
          <a:p>
            <a:r>
              <a:rPr lang="en-US" altLang="zh-CN" b="1" dirty="0"/>
              <a:t>F4.</a:t>
            </a:r>
            <a:r>
              <a:rPr lang="zh-CN" altLang="zh-CN" b="1" dirty="0"/>
              <a:t>热点分析功能。</a:t>
            </a:r>
            <a:endParaRPr lang="en-US" altLang="zh-CN" b="1" dirty="0"/>
          </a:p>
          <a:p>
            <a:r>
              <a:rPr lang="zh-CN" altLang="zh-CN" sz="1600" dirty="0"/>
              <a:t>分析每一年发表的文章中，题目所包含的单词中，出现频率排名前</a:t>
            </a:r>
            <a:r>
              <a:rPr lang="en-US" altLang="zh-CN" sz="1600" dirty="0"/>
              <a:t>10</a:t>
            </a:r>
            <a:r>
              <a:rPr lang="zh-CN" altLang="zh-CN" sz="1600" dirty="0"/>
              <a:t>的关键词。</a:t>
            </a:r>
          </a:p>
          <a:p>
            <a:r>
              <a:rPr lang="en-US" altLang="zh-CN" b="1" dirty="0"/>
              <a:t>F5.</a:t>
            </a:r>
            <a:r>
              <a:rPr lang="zh-CN" altLang="zh-CN" b="1" dirty="0"/>
              <a:t>部分匹配搜索功能。</a:t>
            </a:r>
            <a:endParaRPr lang="en-US" altLang="zh-CN" b="1" dirty="0"/>
          </a:p>
          <a:p>
            <a:r>
              <a:rPr lang="zh-CN" altLang="zh-CN" sz="1600" dirty="0"/>
              <a:t>给定若干个关键字，能快速搜索到题目中包含该关键字的文章信息</a:t>
            </a:r>
          </a:p>
          <a:p>
            <a:r>
              <a:rPr lang="en-US" altLang="zh-CN" b="1" dirty="0"/>
              <a:t>F6.</a:t>
            </a:r>
            <a:r>
              <a:rPr lang="zh-CN" altLang="zh-CN" b="1" dirty="0"/>
              <a:t>聚团分析。</a:t>
            </a:r>
            <a:endParaRPr lang="en-US" altLang="zh-CN" b="1" dirty="0"/>
          </a:p>
          <a:p>
            <a:r>
              <a:rPr lang="zh-CN" altLang="zh-CN" sz="1600" dirty="0"/>
              <a:t>作者之间的合作关系可以看成是一个图，每个作者对应一个顶点，</a:t>
            </a:r>
            <a:endParaRPr lang="en-US" altLang="zh-CN" sz="1600" dirty="0"/>
          </a:p>
          <a:p>
            <a:r>
              <a:rPr lang="zh-CN" altLang="zh-CN" sz="1600" dirty="0"/>
              <a:t>任两个作者之间如果存在合作关系，则在两个顶点之间建立连边。请统计整个图中各阶完全子图的个数。</a:t>
            </a:r>
          </a:p>
          <a:p>
            <a:r>
              <a:rPr lang="en-US" altLang="zh-CN" b="1" dirty="0"/>
              <a:t>F7.</a:t>
            </a:r>
            <a:r>
              <a:rPr lang="zh-CN" altLang="zh-CN" b="1" dirty="0"/>
              <a:t>可视化显示。</a:t>
            </a:r>
            <a:endParaRPr lang="en-US" altLang="zh-CN" b="1" dirty="0"/>
          </a:p>
          <a:p>
            <a:r>
              <a:rPr lang="zh-CN" altLang="zh-CN" sz="1600" dirty="0"/>
              <a:t>通过图形化界面，展示作者之间合作关系图及其相关文章信息。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3" grpId="0" animBg="1"/>
      <p:bldP spid="133" grpId="1" animBg="1"/>
      <p:bldP spid="133" grpId="2" animBg="1"/>
      <p:bldP spid="144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841710" y="234553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C03D2675-22B5-45D9-A770-A9D5CE0C8F39}"/>
              </a:ext>
            </a:extLst>
          </p:cNvPr>
          <p:cNvSpPr/>
          <p:nvPr/>
        </p:nvSpPr>
        <p:spPr>
          <a:xfrm>
            <a:off x="1456596" y="424046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E4CBDDE-931A-4798-9461-354A616C6101}"/>
              </a:ext>
            </a:extLst>
          </p:cNvPr>
          <p:cNvGrpSpPr/>
          <p:nvPr/>
        </p:nvGrpSpPr>
        <p:grpSpPr>
          <a:xfrm>
            <a:off x="1991572" y="667082"/>
            <a:ext cx="423978" cy="425715"/>
            <a:chOff x="11522075" y="5773738"/>
            <a:chExt cx="387350" cy="388938"/>
          </a:xfrm>
        </p:grpSpPr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696584EC-A399-44FE-A5B1-4925C11EE7CC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1EED1A61-41A5-4C01-9CA7-4F3F9555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9">
              <a:extLst>
                <a:ext uri="{FF2B5EF4-FFF2-40B4-BE49-F238E27FC236}">
                  <a16:creationId xmlns:a16="http://schemas.microsoft.com/office/drawing/2014/main" id="{D87C7D24-2098-4985-95FF-C6559B88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0">
              <a:extLst>
                <a:ext uri="{FF2B5EF4-FFF2-40B4-BE49-F238E27FC236}">
                  <a16:creationId xmlns:a16="http://schemas.microsoft.com/office/drawing/2014/main" id="{E85C835E-B6F0-41EA-B72E-8361F72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7CB612D1-C96B-40C7-B846-92553323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2">
              <a:extLst>
                <a:ext uri="{FF2B5EF4-FFF2-40B4-BE49-F238E27FC236}">
                  <a16:creationId xmlns:a16="http://schemas.microsoft.com/office/drawing/2014/main" id="{A179BEBC-7EB2-48FD-A597-BED99A54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301E1A1-8479-49B7-BBB6-0A5D17626B4E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CF5B004E-219E-45C3-9C56-A0432A238793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15">
              <a:extLst>
                <a:ext uri="{FF2B5EF4-FFF2-40B4-BE49-F238E27FC236}">
                  <a16:creationId xmlns:a16="http://schemas.microsoft.com/office/drawing/2014/main" id="{4C6A0DE5-590F-4D03-AD87-331745A1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10564" y="3549888"/>
            <a:ext cx="4862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可视化实现</a:t>
            </a:r>
            <a:r>
              <a:rPr lang="en-US" altLang="zh-CN" sz="2400" dirty="0"/>
              <a:t>—</a:t>
            </a:r>
          </a:p>
          <a:p>
            <a:r>
              <a:rPr lang="zh-CN" altLang="en-US" sz="2400" dirty="0"/>
              <a:t>   显示作者之间合作关系图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D474CB-3C60-4535-8816-244E531E0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05" y="0"/>
            <a:ext cx="4808641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66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53" grpId="0" animBg="1"/>
      <p:bldP spid="153" grpId="1" animBg="1"/>
      <p:bldP spid="153" grpId="2" animBg="1"/>
      <p:bldP spid="187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66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测试结果（性能分析）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04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25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841710" y="234553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733548" y="816196"/>
            <a:ext cx="486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基础查询功能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42E994-7627-4C65-B2A4-14757B7B29F0}"/>
              </a:ext>
            </a:extLst>
          </p:cNvPr>
          <p:cNvSpPr/>
          <p:nvPr/>
        </p:nvSpPr>
        <p:spPr>
          <a:xfrm>
            <a:off x="1426234" y="270815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2A3F49-082C-4701-9698-484AEA0009DA}"/>
              </a:ext>
            </a:extLst>
          </p:cNvPr>
          <p:cNvGrpSpPr/>
          <p:nvPr/>
        </p:nvGrpSpPr>
        <p:grpSpPr>
          <a:xfrm>
            <a:off x="1961210" y="513851"/>
            <a:ext cx="423978" cy="425715"/>
            <a:chOff x="11522075" y="5773738"/>
            <a:chExt cx="387350" cy="38893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1BFFF88-06E2-4CBB-85EE-BD3B9287E471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33238588-B44A-4DC8-A702-E7D4229E1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4163E037-9560-4F96-9683-51AC17E32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A09110FC-DDB7-4676-A8E5-7BC79CFBA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4036CEC6-3221-4736-81F7-D33878DB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43208548-4E86-42C0-A286-E5ABD1ED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3AE3F76-42DB-4B88-BB6C-A3759399ABF4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365A2D9-F4E5-4719-9461-DCE21DE91688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EFC7B64C-824D-42CA-8175-04C31C906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21BC7CE-6889-48AF-9438-B1DA74ED0E26}"/>
              </a:ext>
            </a:extLst>
          </p:cNvPr>
          <p:cNvSpPr txBox="1"/>
          <p:nvPr/>
        </p:nvSpPr>
        <p:spPr>
          <a:xfrm>
            <a:off x="1229209" y="1084522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性能测试</a:t>
            </a: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24DA46A7-34FA-44B1-8D7E-6C8B1ECEC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48266"/>
              </p:ext>
            </p:extLst>
          </p:nvPr>
        </p:nvGraphicFramePr>
        <p:xfrm>
          <a:off x="2288751" y="2236783"/>
          <a:ext cx="7700626" cy="33886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648">
                  <a:extLst>
                    <a:ext uri="{9D8B030D-6E8A-4147-A177-3AD203B41FA5}">
                      <a16:colId xmlns:a16="http://schemas.microsoft.com/office/drawing/2014/main" val="709454151"/>
                    </a:ext>
                  </a:extLst>
                </a:gridCol>
                <a:gridCol w="1925326">
                  <a:extLst>
                    <a:ext uri="{9D8B030D-6E8A-4147-A177-3AD203B41FA5}">
                      <a16:colId xmlns:a16="http://schemas.microsoft.com/office/drawing/2014/main" val="3338892649"/>
                    </a:ext>
                  </a:extLst>
                </a:gridCol>
                <a:gridCol w="1925326">
                  <a:extLst>
                    <a:ext uri="{9D8B030D-6E8A-4147-A177-3AD203B41FA5}">
                      <a16:colId xmlns:a16="http://schemas.microsoft.com/office/drawing/2014/main" val="4041874612"/>
                    </a:ext>
                  </a:extLst>
                </a:gridCol>
                <a:gridCol w="1925326">
                  <a:extLst>
                    <a:ext uri="{9D8B030D-6E8A-4147-A177-3AD203B41FA5}">
                      <a16:colId xmlns:a16="http://schemas.microsoft.com/office/drawing/2014/main" val="3177009160"/>
                    </a:ext>
                  </a:extLst>
                </a:gridCol>
              </a:tblGrid>
              <a:tr h="4840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测试次数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总耗时</a:t>
                      </a:r>
                      <a:r>
                        <a:rPr lang="en-US" altLang="zh-CN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600" b="0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zh-CN" altLang="en-US" sz="1600" b="0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平均耗时</a:t>
                      </a:r>
                      <a:r>
                        <a:rPr lang="en-US" altLang="zh-CN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600" b="0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zh-CN" altLang="en-US" sz="1600" b="0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7509561"/>
                  </a:ext>
                </a:extLst>
              </a:tr>
              <a:tr h="968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根据标题搜索记录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31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23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0.7419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8174017"/>
                  </a:ext>
                </a:extLst>
              </a:tr>
              <a:tr h="968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根据作者名仅查找索引（不搜索记录）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40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16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0.4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9702639"/>
                  </a:ext>
                </a:extLst>
              </a:tr>
              <a:tr h="968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根据作者名搜索记录及其合作者信息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40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41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1.025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55638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7A1082D-FFD7-4202-ADF4-BFE2C09AFCB8}"/>
              </a:ext>
            </a:extLst>
          </p:cNvPr>
          <p:cNvSpPr/>
          <p:nvPr/>
        </p:nvSpPr>
        <p:spPr>
          <a:xfrm>
            <a:off x="1961210" y="6032637"/>
            <a:ext cx="9119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通过使用二分查找法和索引，基本的搜索功能性能强悍，可以在毫秒级搜索到目标记录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086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87" grpId="0"/>
      <p:bldP spid="4" grpId="0"/>
      <p:bldP spid="20" grpId="0" animBg="1"/>
      <p:bldP spid="20" grpId="1" animBg="1"/>
      <p:bldP spid="20" grpId="2" animBg="1"/>
      <p:bldP spid="31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841710" y="234553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4384414" y="761714"/>
            <a:ext cx="486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部分匹配查询功能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42E994-7627-4C65-B2A4-14757B7B29F0}"/>
              </a:ext>
            </a:extLst>
          </p:cNvPr>
          <p:cNvSpPr/>
          <p:nvPr/>
        </p:nvSpPr>
        <p:spPr>
          <a:xfrm>
            <a:off x="1426234" y="270815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2A3F49-082C-4701-9698-484AEA0009DA}"/>
              </a:ext>
            </a:extLst>
          </p:cNvPr>
          <p:cNvGrpSpPr/>
          <p:nvPr/>
        </p:nvGrpSpPr>
        <p:grpSpPr>
          <a:xfrm>
            <a:off x="1961210" y="513851"/>
            <a:ext cx="423978" cy="425715"/>
            <a:chOff x="11522075" y="5773738"/>
            <a:chExt cx="387350" cy="38893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1BFFF88-06E2-4CBB-85EE-BD3B9287E471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33238588-B44A-4DC8-A702-E7D4229E1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4163E037-9560-4F96-9683-51AC17E32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A09110FC-DDB7-4676-A8E5-7BC79CFBA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4036CEC6-3221-4736-81F7-D33878DB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43208548-4E86-42C0-A286-E5ABD1ED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3AE3F76-42DB-4B88-BB6C-A3759399ABF4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365A2D9-F4E5-4719-9461-DCE21DE91688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EFC7B64C-824D-42CA-8175-04C31C906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21BC7CE-6889-48AF-9438-B1DA74ED0E26}"/>
              </a:ext>
            </a:extLst>
          </p:cNvPr>
          <p:cNvSpPr txBox="1"/>
          <p:nvPr/>
        </p:nvSpPr>
        <p:spPr>
          <a:xfrm>
            <a:off x="1229209" y="1084522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性能测试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0781AC9-4507-4A2F-B39D-C76CF2457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90997"/>
              </p:ext>
            </p:extLst>
          </p:nvPr>
        </p:nvGraphicFramePr>
        <p:xfrm>
          <a:off x="2385188" y="2275060"/>
          <a:ext cx="7887368" cy="35035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506">
                  <a:extLst>
                    <a:ext uri="{9D8B030D-6E8A-4147-A177-3AD203B41FA5}">
                      <a16:colId xmlns:a16="http://schemas.microsoft.com/office/drawing/2014/main" val="709454151"/>
                    </a:ext>
                  </a:extLst>
                </a:gridCol>
                <a:gridCol w="2629431">
                  <a:extLst>
                    <a:ext uri="{9D8B030D-6E8A-4147-A177-3AD203B41FA5}">
                      <a16:colId xmlns:a16="http://schemas.microsoft.com/office/drawing/2014/main" val="3338892649"/>
                    </a:ext>
                  </a:extLst>
                </a:gridCol>
                <a:gridCol w="2629431">
                  <a:extLst>
                    <a:ext uri="{9D8B030D-6E8A-4147-A177-3AD203B41FA5}">
                      <a16:colId xmlns:a16="http://schemas.microsoft.com/office/drawing/2014/main" val="3177009160"/>
                    </a:ext>
                  </a:extLst>
                </a:gridCol>
              </a:tblGrid>
              <a:tr h="5005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测试次数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平均耗时</a:t>
                      </a:r>
                      <a:r>
                        <a:rPr lang="en-US" altLang="zh-CN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600" b="0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zh-CN" altLang="en-US" sz="1600" b="0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7509561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根据完整单词进行部分匹配</a:t>
                      </a:r>
                      <a:r>
                        <a:rPr lang="zh-CN" sz="1600" kern="100" dirty="0">
                          <a:effectLst/>
                        </a:rPr>
                        <a:t>（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个单词）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9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2038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8174017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根据完整单词进行部分匹配</a:t>
                      </a:r>
                      <a:r>
                        <a:rPr lang="zh-CN" sz="1600" kern="100" dirty="0">
                          <a:effectLst/>
                        </a:rPr>
                        <a:t>（</a:t>
                      </a: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个单词）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9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4070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9702639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</a:rPr>
                        <a:t>根据完整单词进行部分匹配</a:t>
                      </a:r>
                      <a:r>
                        <a:rPr lang="zh-CN" sz="1600" kern="100" dirty="0">
                          <a:effectLst/>
                        </a:rPr>
                        <a:t>（</a:t>
                      </a: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个单词）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9</a:t>
                      </a:r>
                      <a:endParaRPr lang="zh-CN" sz="18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6211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55638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B1960EC-31FC-4CEA-A1C6-B880C830B0A3}"/>
              </a:ext>
            </a:extLst>
          </p:cNvPr>
          <p:cNvSpPr txBox="1"/>
          <p:nvPr/>
        </p:nvSpPr>
        <p:spPr>
          <a:xfrm>
            <a:off x="3372910" y="1734395"/>
            <a:ext cx="6497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dirty="0"/>
              <a:t>选取</a:t>
            </a:r>
            <a:r>
              <a:rPr lang="en-US" altLang="zh-CN" sz="1600" dirty="0"/>
              <a:t>2010-2020</a:t>
            </a:r>
            <a:r>
              <a:rPr lang="zh-CN" altLang="zh-CN" sz="1600" dirty="0"/>
              <a:t>年出现频率最高的十个词进行部分匹配查询的性能测试</a:t>
            </a:r>
          </a:p>
          <a:p>
            <a:endParaRPr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4204E4-675F-4996-823F-FDB641463DAB}"/>
              </a:ext>
            </a:extLst>
          </p:cNvPr>
          <p:cNvSpPr/>
          <p:nvPr/>
        </p:nvSpPr>
        <p:spPr>
          <a:xfrm>
            <a:off x="1983104" y="6159483"/>
            <a:ext cx="9119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正则表达式和相关优化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模糊查询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搜索功能性能强悍，可以在秒级搜索到目标记录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615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87" grpId="0"/>
      <p:bldP spid="4" grpId="0"/>
      <p:bldP spid="20" grpId="0" animBg="1"/>
      <p:bldP spid="20" grpId="1" animBg="1"/>
      <p:bldP spid="20" grpId="2" animBg="1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6222"/>
          <p:cNvSpPr/>
          <p:nvPr/>
        </p:nvSpPr>
        <p:spPr bwMode="auto">
          <a:xfrm>
            <a:off x="2841710" y="2345531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68342898-696A-4A8B-B4E8-A4A45F6A76F8}"/>
              </a:ext>
            </a:extLst>
          </p:cNvPr>
          <p:cNvSpPr txBox="1"/>
          <p:nvPr/>
        </p:nvSpPr>
        <p:spPr>
          <a:xfrm>
            <a:off x="1259571" y="1237753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算法实现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1061-05AA-49F6-B00E-B79D93C75301}"/>
              </a:ext>
            </a:extLst>
          </p:cNvPr>
          <p:cNvSpPr txBox="1"/>
          <p:nvPr/>
        </p:nvSpPr>
        <p:spPr>
          <a:xfrm>
            <a:off x="5073103" y="776088"/>
            <a:ext cx="486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其余功能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42E994-7627-4C65-B2A4-14757B7B29F0}"/>
              </a:ext>
            </a:extLst>
          </p:cNvPr>
          <p:cNvSpPr/>
          <p:nvPr/>
        </p:nvSpPr>
        <p:spPr>
          <a:xfrm>
            <a:off x="1426234" y="270815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2A3F49-082C-4701-9698-484AEA0009DA}"/>
              </a:ext>
            </a:extLst>
          </p:cNvPr>
          <p:cNvGrpSpPr/>
          <p:nvPr/>
        </p:nvGrpSpPr>
        <p:grpSpPr>
          <a:xfrm>
            <a:off x="1961210" y="513851"/>
            <a:ext cx="423978" cy="425715"/>
            <a:chOff x="11522075" y="5773738"/>
            <a:chExt cx="387350" cy="38893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1BFFF88-06E2-4CBB-85EE-BD3B9287E471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33238588-B44A-4DC8-A702-E7D4229E1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4163E037-9560-4F96-9683-51AC17E32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A09110FC-DDB7-4676-A8E5-7BC79CFBA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4036CEC6-3221-4736-81F7-D33878DB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43208548-4E86-42C0-A286-E5ABD1ED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3AE3F76-42DB-4B88-BB6C-A3759399ABF4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365A2D9-F4E5-4719-9461-DCE21DE91688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EFC7B64C-824D-42CA-8175-04C31C906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21BC7CE-6889-48AF-9438-B1DA74ED0E26}"/>
              </a:ext>
            </a:extLst>
          </p:cNvPr>
          <p:cNvSpPr txBox="1"/>
          <p:nvPr/>
        </p:nvSpPr>
        <p:spPr>
          <a:xfrm>
            <a:off x="1229209" y="1084522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性能测试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0781AC9-4507-4A2F-B39D-C76CF2457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32804"/>
              </p:ext>
            </p:extLst>
          </p:nvPr>
        </p:nvGraphicFramePr>
        <p:xfrm>
          <a:off x="2738872" y="1729538"/>
          <a:ext cx="7887368" cy="4149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506">
                  <a:extLst>
                    <a:ext uri="{9D8B030D-6E8A-4147-A177-3AD203B41FA5}">
                      <a16:colId xmlns:a16="http://schemas.microsoft.com/office/drawing/2014/main" val="709454151"/>
                    </a:ext>
                  </a:extLst>
                </a:gridCol>
                <a:gridCol w="2629431">
                  <a:extLst>
                    <a:ext uri="{9D8B030D-6E8A-4147-A177-3AD203B41FA5}">
                      <a16:colId xmlns:a16="http://schemas.microsoft.com/office/drawing/2014/main" val="3338892649"/>
                    </a:ext>
                  </a:extLst>
                </a:gridCol>
                <a:gridCol w="2629431">
                  <a:extLst>
                    <a:ext uri="{9D8B030D-6E8A-4147-A177-3AD203B41FA5}">
                      <a16:colId xmlns:a16="http://schemas.microsoft.com/office/drawing/2014/main" val="3177009160"/>
                    </a:ext>
                  </a:extLst>
                </a:gridCol>
              </a:tblGrid>
              <a:tr h="5005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测试次数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平均耗时</a:t>
                      </a:r>
                      <a:r>
                        <a:rPr lang="en-US" alt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1600" kern="100" dirty="0" err="1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7509561"/>
                  </a:ext>
                </a:extLst>
              </a:tr>
              <a:tr h="5005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发表文章数前</a:t>
                      </a: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的作者列表页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3.75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668037"/>
                  </a:ext>
                </a:extLst>
              </a:tr>
              <a:tr h="5005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年度热词列表页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2.44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462782"/>
                  </a:ext>
                </a:extLst>
              </a:tr>
              <a:tr h="6454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完全子图列表页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2.88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8174017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完全子图查询（根据阶数查询，选取</a:t>
                      </a: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1-10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个值进行查询）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2153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9702639"/>
                  </a:ext>
                </a:extLst>
              </a:tr>
              <a:tr h="1001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作者关系图（无合作关系超过</a:t>
                      </a: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作者</a:t>
                      </a:r>
                      <a:r>
                        <a:rPr lang="zh-CN" sz="16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70.04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556382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0D4204E4-675F-4996-823F-FDB641463DAB}"/>
              </a:ext>
            </a:extLst>
          </p:cNvPr>
          <p:cNvSpPr/>
          <p:nvPr/>
        </p:nvSpPr>
        <p:spPr>
          <a:xfrm>
            <a:off x="2573307" y="6192240"/>
            <a:ext cx="9119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各项查询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功能性能强悍，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稳定流畅运行。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913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45" grpId="0"/>
      <p:bldP spid="145" grpId="1"/>
      <p:bldP spid="187" grpId="0"/>
      <p:bldP spid="4" grpId="0"/>
      <p:bldP spid="20" grpId="0" animBg="1"/>
      <p:bldP spid="20" grpId="1" animBg="1"/>
      <p:bldP spid="20" grpId="2" animBg="1"/>
      <p:bldP spid="31" grpId="0"/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>
            <a:cxnSpLocks/>
          </p:cNvCxnSpPr>
          <p:nvPr/>
        </p:nvCxnSpPr>
        <p:spPr>
          <a:xfrm flipH="1">
            <a:off x="6935159" y="3548666"/>
            <a:ext cx="174382" cy="395086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cxnSpLocks/>
          </p:cNvCxnSpPr>
          <p:nvPr/>
        </p:nvCxnSpPr>
        <p:spPr>
          <a:xfrm flipH="1">
            <a:off x="7150708" y="3459330"/>
            <a:ext cx="351431" cy="201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cxnSpLocks/>
          </p:cNvCxnSpPr>
          <p:nvPr/>
        </p:nvCxnSpPr>
        <p:spPr>
          <a:xfrm flipV="1">
            <a:off x="7476232" y="3178450"/>
            <a:ext cx="466562" cy="29894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cxnSpLocks/>
          </p:cNvCxnSpPr>
          <p:nvPr/>
        </p:nvCxnSpPr>
        <p:spPr>
          <a:xfrm>
            <a:off x="6566453" y="3759720"/>
            <a:ext cx="334508" cy="220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cxnSpLocks/>
          </p:cNvCxnSpPr>
          <p:nvPr/>
        </p:nvCxnSpPr>
        <p:spPr>
          <a:xfrm flipH="1">
            <a:off x="6215627" y="3790993"/>
            <a:ext cx="246217" cy="12374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cxnSpLocks/>
            <a:stCxn id="81" idx="6"/>
            <a:endCxn id="90" idx="2"/>
          </p:cNvCxnSpPr>
          <p:nvPr/>
        </p:nvCxnSpPr>
        <p:spPr>
          <a:xfrm flipV="1">
            <a:off x="4733264" y="3978249"/>
            <a:ext cx="689101" cy="14549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85" idx="6"/>
            <a:endCxn id="81" idx="1"/>
          </p:cNvCxnSpPr>
          <p:nvPr/>
        </p:nvCxnSpPr>
        <p:spPr>
          <a:xfrm>
            <a:off x="4277310" y="3958116"/>
            <a:ext cx="387437" cy="137245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5459348" y="3953153"/>
            <a:ext cx="431388" cy="371954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5947614" y="3914737"/>
            <a:ext cx="223266" cy="39479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cxnSpLocks/>
          </p:cNvCxnSpPr>
          <p:nvPr/>
        </p:nvCxnSpPr>
        <p:spPr>
          <a:xfrm>
            <a:off x="6419595" y="3368100"/>
            <a:ext cx="106064" cy="39977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cxnSpLocks/>
          </p:cNvCxnSpPr>
          <p:nvPr/>
        </p:nvCxnSpPr>
        <p:spPr>
          <a:xfrm>
            <a:off x="6566453" y="3759720"/>
            <a:ext cx="334508" cy="220286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73" idx="2"/>
          </p:cNvCxnSpPr>
          <p:nvPr/>
        </p:nvCxnSpPr>
        <p:spPr>
          <a:xfrm>
            <a:off x="7733515" y="4123741"/>
            <a:ext cx="463157" cy="37287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cxnSpLocks/>
            <a:endCxn id="73" idx="6"/>
          </p:cNvCxnSpPr>
          <p:nvPr/>
        </p:nvCxnSpPr>
        <p:spPr>
          <a:xfrm flipV="1">
            <a:off x="7350713" y="4123741"/>
            <a:ext cx="302531" cy="3906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cxnSpLocks/>
          </p:cNvCxnSpPr>
          <p:nvPr/>
        </p:nvCxnSpPr>
        <p:spPr>
          <a:xfrm flipH="1" flipV="1">
            <a:off x="6922378" y="3970236"/>
            <a:ext cx="417626" cy="54416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cxnSpLocks/>
          </p:cNvCxnSpPr>
          <p:nvPr/>
        </p:nvCxnSpPr>
        <p:spPr>
          <a:xfrm>
            <a:off x="5624244" y="3147814"/>
            <a:ext cx="401873" cy="254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cxnSpLocks/>
          </p:cNvCxnSpPr>
          <p:nvPr/>
        </p:nvCxnSpPr>
        <p:spPr>
          <a:xfrm flipH="1">
            <a:off x="5276966" y="3180928"/>
            <a:ext cx="345559" cy="29643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cxnSpLocks/>
          </p:cNvCxnSpPr>
          <p:nvPr/>
        </p:nvCxnSpPr>
        <p:spPr>
          <a:xfrm>
            <a:off x="6082877" y="3230037"/>
            <a:ext cx="287149" cy="12270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 flipH="1">
            <a:off x="7942794" y="3128030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flipH="1">
            <a:off x="7423524" y="3413976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flipH="1">
            <a:off x="7653244" y="4083605"/>
            <a:ext cx="80272" cy="802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flipH="1">
            <a:off x="7094774" y="3462593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flipH="1">
            <a:off x="8125176" y="414010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76" name="椭圆 75"/>
          <p:cNvSpPr/>
          <p:nvPr/>
        </p:nvSpPr>
        <p:spPr>
          <a:xfrm flipH="1">
            <a:off x="6370026" y="3312604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flipH="1">
            <a:off x="7281181" y="4475976"/>
            <a:ext cx="98088" cy="98088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flipH="1">
            <a:off x="6823593" y="390797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flipH="1">
            <a:off x="3884476" y="3788939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822434" y="3413976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1" name="椭圆 80"/>
          <p:cNvSpPr/>
          <p:nvPr/>
        </p:nvSpPr>
        <p:spPr>
          <a:xfrm>
            <a:off x="4652992" y="4083605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4953873" y="2881814"/>
            <a:ext cx="80272" cy="802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190894" y="3462593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176470" y="3907696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6" name="椭圆 85"/>
          <p:cNvSpPr/>
          <p:nvPr/>
        </p:nvSpPr>
        <p:spPr>
          <a:xfrm>
            <a:off x="6014361" y="3161521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609787" y="3106686"/>
            <a:ext cx="86980" cy="8698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8" name="椭圆 87"/>
          <p:cNvSpPr/>
          <p:nvPr/>
        </p:nvSpPr>
        <p:spPr>
          <a:xfrm>
            <a:off x="5879098" y="4297772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784113" y="3720718"/>
            <a:ext cx="106446" cy="10644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5422364" y="390797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flipH="1">
            <a:off x="6123208" y="3823519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92" name="椭圆 91"/>
          <p:cNvSpPr/>
          <p:nvPr/>
        </p:nvSpPr>
        <p:spPr>
          <a:xfrm flipH="1">
            <a:off x="6480112" y="3720781"/>
            <a:ext cx="120526" cy="120526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>
            <a:cxnSpLocks/>
            <a:endCxn id="83" idx="3"/>
          </p:cNvCxnSpPr>
          <p:nvPr/>
        </p:nvCxnSpPr>
        <p:spPr>
          <a:xfrm flipV="1">
            <a:off x="4460754" y="2950331"/>
            <a:ext cx="504875" cy="36652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cxnSpLocks/>
            <a:stCxn id="84" idx="0"/>
            <a:endCxn id="83" idx="5"/>
          </p:cNvCxnSpPr>
          <p:nvPr/>
        </p:nvCxnSpPr>
        <p:spPr>
          <a:xfrm flipH="1" flipV="1">
            <a:off x="5022390" y="2950331"/>
            <a:ext cx="218924" cy="5122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380942" y="2282805"/>
            <a:ext cx="984706" cy="9847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/>
              <a:t>升升</a:t>
            </a:r>
          </a:p>
        </p:txBody>
      </p:sp>
      <p:sp>
        <p:nvSpPr>
          <p:cNvPr id="4" name="矩形 3"/>
          <p:cNvSpPr/>
          <p:nvPr/>
        </p:nvSpPr>
        <p:spPr>
          <a:xfrm>
            <a:off x="6371451" y="3408238"/>
            <a:ext cx="984706" cy="984705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/>
              <a:t>劲亨</a:t>
            </a:r>
          </a:p>
        </p:txBody>
      </p:sp>
      <p:sp>
        <p:nvSpPr>
          <p:cNvPr id="5" name="矩形 4"/>
          <p:cNvSpPr/>
          <p:nvPr/>
        </p:nvSpPr>
        <p:spPr>
          <a:xfrm>
            <a:off x="5209313" y="2290091"/>
            <a:ext cx="984706" cy="984705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/>
              <a:t>澍豪</a:t>
            </a:r>
          </a:p>
        </p:txBody>
      </p:sp>
      <p:sp>
        <p:nvSpPr>
          <p:cNvPr id="6" name="矩形 5"/>
          <p:cNvSpPr/>
          <p:nvPr/>
        </p:nvSpPr>
        <p:spPr>
          <a:xfrm>
            <a:off x="5203027" y="3426277"/>
            <a:ext cx="984706" cy="9847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/>
              <a:t>泽宇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5DEFEF9D-6D6D-4167-854D-7883618D40FA}"/>
              </a:ext>
            </a:extLst>
          </p:cNvPr>
          <p:cNvSpPr/>
          <p:nvPr/>
        </p:nvSpPr>
        <p:spPr>
          <a:xfrm>
            <a:off x="1170513" y="594590"/>
            <a:ext cx="1493930" cy="149393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82C016B-F39D-4DD7-AB28-A76E09AF84F7}"/>
              </a:ext>
            </a:extLst>
          </p:cNvPr>
          <p:cNvGrpSpPr/>
          <p:nvPr/>
        </p:nvGrpSpPr>
        <p:grpSpPr>
          <a:xfrm>
            <a:off x="1705489" y="837626"/>
            <a:ext cx="423978" cy="425715"/>
            <a:chOff x="11522075" y="5773738"/>
            <a:chExt cx="387350" cy="388938"/>
          </a:xfrm>
        </p:grpSpPr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0D412898-0D3A-45FD-94AB-C331D2709358}"/>
                </a:ext>
              </a:extLst>
            </p:cNvPr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Rectangle 8">
              <a:extLst>
                <a:ext uri="{FF2B5EF4-FFF2-40B4-BE49-F238E27FC236}">
                  <a16:creationId xmlns:a16="http://schemas.microsoft.com/office/drawing/2014/main" id="{9B9CE2B7-0C07-41B7-82A9-A4DB17A6A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Rectangle 9">
              <a:extLst>
                <a:ext uri="{FF2B5EF4-FFF2-40B4-BE49-F238E27FC236}">
                  <a16:creationId xmlns:a16="http://schemas.microsoft.com/office/drawing/2014/main" id="{510526A7-E002-4AE9-B45E-04B0E5D10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Rectangle 10">
              <a:extLst>
                <a:ext uri="{FF2B5EF4-FFF2-40B4-BE49-F238E27FC236}">
                  <a16:creationId xmlns:a16="http://schemas.microsoft.com/office/drawing/2014/main" id="{F6BEB40A-4019-42E2-9315-446E3E6F4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Rectangle 11">
              <a:extLst>
                <a:ext uri="{FF2B5EF4-FFF2-40B4-BE49-F238E27FC236}">
                  <a16:creationId xmlns:a16="http://schemas.microsoft.com/office/drawing/2014/main" id="{6F5BE682-956C-4D6C-A15D-04F08FCB7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Rectangle 12">
              <a:extLst>
                <a:ext uri="{FF2B5EF4-FFF2-40B4-BE49-F238E27FC236}">
                  <a16:creationId xmlns:a16="http://schemas.microsoft.com/office/drawing/2014/main" id="{BE4EAA86-25EA-41B5-9E06-C21775B8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75BADE8F-081C-4D4E-BAEE-CF900E1BBAF6}"/>
                </a:ext>
              </a:extLst>
            </p:cNvPr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A6162A63-185D-411D-A6FF-8EA9151A5951}"/>
                </a:ext>
              </a:extLst>
            </p:cNvPr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Rectangle 15">
              <a:extLst>
                <a:ext uri="{FF2B5EF4-FFF2-40B4-BE49-F238E27FC236}">
                  <a16:creationId xmlns:a16="http://schemas.microsoft.com/office/drawing/2014/main" id="{EC026D11-2DA8-4CC9-B2DC-561E33150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9" name="文本框 128">
            <a:extLst>
              <a:ext uri="{FF2B5EF4-FFF2-40B4-BE49-F238E27FC236}">
                <a16:creationId xmlns:a16="http://schemas.microsoft.com/office/drawing/2014/main" id="{870D8667-10C7-422A-A1E4-6EAEC4CC08A7}"/>
              </a:ext>
            </a:extLst>
          </p:cNvPr>
          <p:cNvSpPr txBox="1"/>
          <p:nvPr/>
        </p:nvSpPr>
        <p:spPr>
          <a:xfrm>
            <a:off x="973488" y="1408297"/>
            <a:ext cx="188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任务分工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68E63A-2534-4DBD-9CF9-51095EEF42BF}"/>
              </a:ext>
            </a:extLst>
          </p:cNvPr>
          <p:cNvSpPr txBox="1"/>
          <p:nvPr/>
        </p:nvSpPr>
        <p:spPr>
          <a:xfrm>
            <a:off x="8043634" y="2191265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源</a:t>
            </a:r>
            <a:r>
              <a:rPr lang="en-US" altLang="zh-CN" dirty="0"/>
              <a:t>xml</a:t>
            </a:r>
            <a:r>
              <a:rPr lang="zh-CN" altLang="en-US" dirty="0"/>
              <a:t>文件的基础解析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仿</a:t>
            </a:r>
            <a:r>
              <a:rPr lang="en-US" altLang="zh-CN" dirty="0"/>
              <a:t>SAX</a:t>
            </a:r>
            <a:r>
              <a:rPr lang="zh-CN" altLang="en-US" dirty="0"/>
              <a:t>算法的设计与实现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聚团分析功能的算法设计与实现</a:t>
            </a:r>
            <a:endParaRPr lang="en-US" altLang="zh-CN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33A30D3-11C0-4574-8C1C-E2B8295C194B}"/>
              </a:ext>
            </a:extLst>
          </p:cNvPr>
          <p:cNvSpPr txBox="1"/>
          <p:nvPr/>
        </p:nvSpPr>
        <p:spPr>
          <a:xfrm>
            <a:off x="2160586" y="2202805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年度热词分析的实现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关系图的可视化</a:t>
            </a:r>
            <a:endParaRPr lang="en-US" altLang="zh-CN" dirty="0"/>
          </a:p>
          <a:p>
            <a:r>
              <a:rPr lang="en-US" altLang="zh-CN" dirty="0"/>
              <a:t>3.Sax</a:t>
            </a:r>
            <a:r>
              <a:rPr lang="zh-CN" altLang="en-US" dirty="0"/>
              <a:t>方式读取源</a:t>
            </a:r>
            <a:r>
              <a:rPr lang="en-US" altLang="zh-CN" dirty="0"/>
              <a:t>xml</a:t>
            </a:r>
            <a:r>
              <a:rPr lang="zh-CN" altLang="en-US" dirty="0"/>
              <a:t>文件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A3DE3E9-8B1B-480F-B7B2-725CCC9CAC84}"/>
              </a:ext>
            </a:extLst>
          </p:cNvPr>
          <p:cNvSpPr txBox="1"/>
          <p:nvPr/>
        </p:nvSpPr>
        <p:spPr>
          <a:xfrm>
            <a:off x="1511244" y="4333111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部分匹配、模糊搜索的实现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热词、作者统计、部分匹配</a:t>
            </a:r>
            <a:endParaRPr lang="en-US" altLang="zh-CN" dirty="0"/>
          </a:p>
          <a:p>
            <a:r>
              <a:rPr lang="zh-CN" altLang="en-US" dirty="0"/>
              <a:t>以及完全子图的页面展示的实现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289D79A-6089-4185-8EDF-6783D32D9E89}"/>
              </a:ext>
            </a:extLst>
          </p:cNvPr>
          <p:cNvSpPr txBox="1"/>
          <p:nvPr/>
        </p:nvSpPr>
        <p:spPr>
          <a:xfrm>
            <a:off x="8464370" y="4006675"/>
            <a:ext cx="3608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索引文件的创建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基本搜索功能、相关搜索的实现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作者统计功能、</a:t>
            </a:r>
            <a:endParaRPr lang="en-US" altLang="zh-CN" dirty="0"/>
          </a:p>
          <a:p>
            <a:r>
              <a:rPr lang="en-US" altLang="zh-CN" dirty="0"/>
              <a:t>4.SpringMVC</a:t>
            </a:r>
            <a:r>
              <a:rPr lang="zh-CN" altLang="en-US" dirty="0"/>
              <a:t>环境搭建</a:t>
            </a:r>
          </a:p>
        </p:txBody>
      </p:sp>
    </p:spTree>
    <p:extLst>
      <p:ext uri="{BB962C8B-B14F-4D97-AF65-F5344CB8AC3E}">
        <p14:creationId xmlns:p14="http://schemas.microsoft.com/office/powerpoint/2010/main" val="614286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524 -4.44444E-6 L -0.06315 -4.44444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602 -4.44444E-6 L -6.25E-7 -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33333E-6 -0.03981 L 3.33333E-6 0.08982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-0.03981 L 3.33333E-6 -2.22222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0.03889 L -8.33333E-7 -0.0796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0.03843 L -8.33333E-7 -4.44444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3 7.40741E-7 L 0.0681 7.40741E-7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799 7.40741E-7 L -8.33333E-7 7.40741E-7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288" dur="75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290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750"/>
                            </p:stCondLst>
                            <p:childTnLst>
                              <p:par>
                                <p:cTn id="2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3250"/>
                            </p:stCondLst>
                            <p:childTnLst>
                              <p:par>
                                <p:cTn id="3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3750"/>
                            </p:stCondLst>
                            <p:childTnLst>
                              <p:par>
                                <p:cTn id="30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4250"/>
                            </p:stCondLst>
                            <p:childTnLst>
                              <p:par>
                                <p:cTn id="3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53" grpId="0"/>
      <p:bldP spid="53" grpId="1"/>
      <p:bldP spid="118" grpId="0" animBg="1"/>
      <p:bldP spid="118" grpId="1" animBg="1"/>
      <p:bldP spid="118" grpId="2" animBg="1"/>
      <p:bldP spid="129" grpId="0"/>
      <p:bldP spid="2" grpId="0"/>
      <p:bldP spid="95" grpId="0"/>
      <p:bldP spid="96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82" y="-1968"/>
            <a:ext cx="12217882" cy="6859968"/>
          </a:xfrm>
          <a:prstGeom prst="rect">
            <a:avLst/>
          </a:prstGeom>
        </p:spPr>
      </p:pic>
      <p:sp>
        <p:nvSpPr>
          <p:cNvPr id="250" name="Freeform 212"/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52" name="矩形 51"/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28930" y="3305875"/>
            <a:ext cx="4372087" cy="66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功能演示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05905" y="3420850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02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B159FB3-5C10-4DCD-B30F-49A2D8E4ED37}"/>
              </a:ext>
            </a:extLst>
          </p:cNvPr>
          <p:cNvSpPr txBox="1"/>
          <p:nvPr/>
        </p:nvSpPr>
        <p:spPr>
          <a:xfrm>
            <a:off x="1820562" y="604677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系统首页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D83BBE-B33E-4395-B768-967994CC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7" y="1457769"/>
            <a:ext cx="11105804" cy="45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81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B159FB3-5C10-4DCD-B30F-49A2D8E4ED37}"/>
              </a:ext>
            </a:extLst>
          </p:cNvPr>
          <p:cNvSpPr txBox="1"/>
          <p:nvPr/>
        </p:nvSpPr>
        <p:spPr>
          <a:xfrm>
            <a:off x="1820562" y="464629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文章列表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A2848E-FBAC-451C-B0CF-50379235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34" y="973793"/>
            <a:ext cx="8961308" cy="58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92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4"/>
          <p:cNvGrpSpPr/>
          <p:nvPr/>
        </p:nvGrpSpPr>
        <p:grpSpPr>
          <a:xfrm>
            <a:off x="3001277" y="231225"/>
            <a:ext cx="5373597" cy="832889"/>
            <a:chOff x="4359955" y="1287239"/>
            <a:chExt cx="7164797" cy="1110519"/>
          </a:xfrm>
        </p:grpSpPr>
        <p:sp>
          <p:nvSpPr>
            <p:cNvPr id="231" name="TextBox 108"/>
            <p:cNvSpPr txBox="1"/>
            <p:nvPr/>
          </p:nvSpPr>
          <p:spPr>
            <a:xfrm>
              <a:off x="4359955" y="1566762"/>
              <a:ext cx="7164797" cy="8309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1400" dirty="0"/>
                <a:t>输入完整的论文的题目，能展示该论文的其他相关信息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Rectangle 2"/>
            <p:cNvSpPr/>
            <p:nvPr/>
          </p:nvSpPr>
          <p:spPr>
            <a:xfrm>
              <a:off x="5688111" y="1287239"/>
              <a:ext cx="1846659" cy="55399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按文献名称查询文章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213714F-0580-461D-8EC4-338A6B1C3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87" y="1064114"/>
            <a:ext cx="8743739" cy="57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65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</p:bldLst>
  </p:timing>
</p:sld>
</file>

<file path=ppt/theme/theme1.xml><?xml version="1.0" encoding="utf-8"?>
<a:theme xmlns:a="http://schemas.openxmlformats.org/drawingml/2006/main" name="Office 主题">
  <a:themeElements>
    <a:clrScheme name="34线条之美">
      <a:dk1>
        <a:srgbClr val="1A1D1A"/>
      </a:dk1>
      <a:lt1>
        <a:srgbClr val="FFFFFF"/>
      </a:lt1>
      <a:dk2>
        <a:srgbClr val="545454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D1A"/>
        </a:solidFill>
        <a:ln>
          <a:noFill/>
        </a:ln>
        <a:effectLst>
          <a:outerShdw blurRad="76200" dist="38100" dir="2700000" algn="tl" rotWithShape="0">
            <a:schemeClr val="tx1">
              <a:lumMod val="75000"/>
              <a:lumOff val="25000"/>
              <a:alpha val="4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1342</Words>
  <Application>Microsoft Office PowerPoint</Application>
  <PresentationFormat>宽屏</PresentationFormat>
  <Paragraphs>323</Paragraphs>
  <Slides>45</Slides>
  <Notes>45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Lato Hairline</vt:lpstr>
      <vt:lpstr>Lato Light</vt:lpstr>
      <vt:lpstr>Lato Regular</vt:lpstr>
      <vt:lpstr>华文细黑</vt:lpstr>
      <vt:lpstr>微软雅黑</vt:lpstr>
      <vt:lpstr>Agency FB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389570196@qq.com</dc:creator>
  <cp:lastModifiedBy>林 升升</cp:lastModifiedBy>
  <cp:revision>380</cp:revision>
  <dcterms:created xsi:type="dcterms:W3CDTF">2016-09-12T01:03:00Z</dcterms:created>
  <dcterms:modified xsi:type="dcterms:W3CDTF">2020-05-29T13:30:58Z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